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10287000" cx="18288000"/>
  <p:notesSz cx="6858000" cy="9144000"/>
  <p:embeddedFontLst>
    <p:embeddedFont>
      <p:font typeface="Poppi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0" roundtripDataSignature="AMtx7mjlW4lZJiVmI1ofuSMGJ5LtWqUt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oppins-bold.fntdata"/><Relationship Id="rId14" Type="http://schemas.openxmlformats.org/officeDocument/2006/relationships/slide" Target="slides/slide9.xml"/><Relationship Id="rId36" Type="http://schemas.openxmlformats.org/officeDocument/2006/relationships/font" Target="fonts/Poppins-regular.fntdata"/><Relationship Id="rId17" Type="http://schemas.openxmlformats.org/officeDocument/2006/relationships/slide" Target="slides/slide12.xml"/><Relationship Id="rId39" Type="http://schemas.openxmlformats.org/officeDocument/2006/relationships/font" Target="fonts/Poppins-boldItalic.fntdata"/><Relationship Id="rId16" Type="http://schemas.openxmlformats.org/officeDocument/2006/relationships/slide" Target="slides/slide11.xml"/><Relationship Id="rId38" Type="http://schemas.openxmlformats.org/officeDocument/2006/relationships/font" Target="fonts/Poppi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26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10" Type="http://schemas.openxmlformats.org/officeDocument/2006/relationships/image" Target="../media/image29.png"/><Relationship Id="rId9" Type="http://schemas.openxmlformats.org/officeDocument/2006/relationships/image" Target="../media/image30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27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3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3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3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28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-343719" y="-38668"/>
            <a:ext cx="18975420" cy="2134743"/>
          </a:xfrm>
          <a:custGeom>
            <a:rect b="b" l="l" r="r" t="t"/>
            <a:pathLst>
              <a:path extrusionOk="0" h="2846324" w="25300560">
                <a:moveTo>
                  <a:pt x="0" y="0"/>
                </a:moveTo>
                <a:lnTo>
                  <a:pt x="25300560" y="0"/>
                </a:lnTo>
                <a:lnTo>
                  <a:pt x="25300560" y="2846324"/>
                </a:lnTo>
                <a:lnTo>
                  <a:pt x="0" y="2846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4631100" y="5299829"/>
            <a:ext cx="9025799" cy="2131982"/>
          </a:xfrm>
          <a:custGeom>
            <a:rect b="b" l="l" r="r" t="t"/>
            <a:pathLst>
              <a:path extrusionOk="0" h="2131982" w="9025799">
                <a:moveTo>
                  <a:pt x="0" y="0"/>
                </a:moveTo>
                <a:lnTo>
                  <a:pt x="9025799" y="0"/>
                </a:lnTo>
                <a:lnTo>
                  <a:pt x="9025799" y="2131983"/>
                </a:lnTo>
                <a:lnTo>
                  <a:pt x="0" y="21319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720957" y="3190755"/>
            <a:ext cx="2487154" cy="2916705"/>
          </a:xfrm>
          <a:custGeom>
            <a:rect b="b" l="l" r="r" t="t"/>
            <a:pathLst>
              <a:path extrusionOk="0" h="2916705" w="2487154">
                <a:moveTo>
                  <a:pt x="0" y="0"/>
                </a:moveTo>
                <a:lnTo>
                  <a:pt x="2487154" y="0"/>
                </a:lnTo>
                <a:lnTo>
                  <a:pt x="2487154" y="2916705"/>
                </a:lnTo>
                <a:lnTo>
                  <a:pt x="0" y="2916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47000"/>
            </a:blip>
            <a:stretch>
              <a:fillRect b="0" l="-39" r="-38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 rot="10800000">
            <a:off x="15079889" y="3190755"/>
            <a:ext cx="2487154" cy="2916705"/>
          </a:xfrm>
          <a:custGeom>
            <a:rect b="b" l="l" r="r" t="t"/>
            <a:pathLst>
              <a:path extrusionOk="0" h="2916705" w="2487154">
                <a:moveTo>
                  <a:pt x="0" y="0"/>
                </a:moveTo>
                <a:lnTo>
                  <a:pt x="2487154" y="0"/>
                </a:lnTo>
                <a:lnTo>
                  <a:pt x="2487154" y="2916705"/>
                </a:lnTo>
                <a:lnTo>
                  <a:pt x="0" y="2916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47000"/>
            </a:blip>
            <a:stretch>
              <a:fillRect b="0" l="-39" r="-38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2215927" y="3217584"/>
            <a:ext cx="13856146" cy="2725189"/>
          </a:xfrm>
          <a:custGeom>
            <a:rect b="b" l="l" r="r" t="t"/>
            <a:pathLst>
              <a:path extrusionOk="0" h="2725189" w="13856146">
                <a:moveTo>
                  <a:pt x="0" y="0"/>
                </a:moveTo>
                <a:lnTo>
                  <a:pt x="13856146" y="0"/>
                </a:lnTo>
                <a:lnTo>
                  <a:pt x="13856146" y="2725189"/>
                </a:lnTo>
                <a:lnTo>
                  <a:pt x="0" y="2725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720957" y="241338"/>
            <a:ext cx="3609689" cy="624554"/>
          </a:xfrm>
          <a:custGeom>
            <a:rect b="b" l="l" r="r" t="t"/>
            <a:pathLst>
              <a:path extrusionOk="0" h="832739" w="4812919">
                <a:moveTo>
                  <a:pt x="0" y="0"/>
                </a:moveTo>
                <a:lnTo>
                  <a:pt x="4812919" y="0"/>
                </a:lnTo>
                <a:lnTo>
                  <a:pt x="4812919" y="832739"/>
                </a:lnTo>
                <a:lnTo>
                  <a:pt x="0" y="8327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4" l="-63" r="-63" t="0"/>
            </a:stretch>
          </a:blipFill>
          <a:ln>
            <a:noFill/>
          </a:ln>
        </p:spPr>
      </p:sp>
      <p:grpSp>
        <p:nvGrpSpPr>
          <p:cNvPr id="91" name="Google Shape;91;p1"/>
          <p:cNvGrpSpPr/>
          <p:nvPr/>
        </p:nvGrpSpPr>
        <p:grpSpPr>
          <a:xfrm>
            <a:off x="2525809" y="3828850"/>
            <a:ext cx="13426303" cy="1423315"/>
            <a:chOff x="0" y="-114300"/>
            <a:chExt cx="17901737" cy="1897754"/>
          </a:xfrm>
        </p:grpSpPr>
        <p:sp>
          <p:nvSpPr>
            <p:cNvPr id="92" name="Google Shape;92;p1"/>
            <p:cNvSpPr/>
            <p:nvPr/>
          </p:nvSpPr>
          <p:spPr>
            <a:xfrm>
              <a:off x="0" y="0"/>
              <a:ext cx="17901737" cy="1783454"/>
            </a:xfrm>
            <a:custGeom>
              <a:rect b="b" l="l" r="r" t="t"/>
              <a:pathLst>
                <a:path extrusionOk="0" h="1783454" w="17901737">
                  <a:moveTo>
                    <a:pt x="0" y="0"/>
                  </a:moveTo>
                  <a:lnTo>
                    <a:pt x="17901737" y="0"/>
                  </a:lnTo>
                  <a:lnTo>
                    <a:pt x="17901737" y="1783454"/>
                  </a:lnTo>
                  <a:lnTo>
                    <a:pt x="0" y="17834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93" name="Google Shape;93;p1"/>
            <p:cNvSpPr txBox="1"/>
            <p:nvPr/>
          </p:nvSpPr>
          <p:spPr>
            <a:xfrm>
              <a:off x="0" y="-114300"/>
              <a:ext cx="17901736" cy="18977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87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mobile app</a:t>
              </a:r>
              <a:endParaRPr/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4918046" y="5882982"/>
            <a:ext cx="8451908" cy="1128259"/>
            <a:chOff x="0" y="-180975"/>
            <a:chExt cx="11269211" cy="1504345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11269211" cy="1323370"/>
            </a:xfrm>
            <a:custGeom>
              <a:rect b="b" l="l" r="r" t="t"/>
              <a:pathLst>
                <a:path extrusionOk="0" h="1323370" w="11269211">
                  <a:moveTo>
                    <a:pt x="0" y="0"/>
                  </a:moveTo>
                  <a:lnTo>
                    <a:pt x="11269211" y="0"/>
                  </a:lnTo>
                  <a:lnTo>
                    <a:pt x="11269211" y="1323370"/>
                  </a:lnTo>
                  <a:lnTo>
                    <a:pt x="0" y="13233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96" name="Google Shape;96;p1"/>
            <p:cNvSpPr txBox="1"/>
            <p:nvPr/>
          </p:nvSpPr>
          <p:spPr>
            <a:xfrm>
              <a:off x="0" y="-180975"/>
              <a:ext cx="11269211" cy="1504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662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SESSION 4</a:t>
              </a:r>
              <a:endParaRPr/>
            </a:p>
          </p:txBody>
        </p:sp>
      </p:grpSp>
      <p:sp>
        <p:nvSpPr>
          <p:cNvPr id="97" name="Google Shape;97;p1"/>
          <p:cNvSpPr/>
          <p:nvPr/>
        </p:nvSpPr>
        <p:spPr>
          <a:xfrm rot="10800000">
            <a:off x="-248742" y="8563028"/>
            <a:ext cx="18975420" cy="2134743"/>
          </a:xfrm>
          <a:custGeom>
            <a:rect b="b" l="l" r="r" t="t"/>
            <a:pathLst>
              <a:path extrusionOk="0" h="2846324" w="25300560">
                <a:moveTo>
                  <a:pt x="0" y="0"/>
                </a:moveTo>
                <a:lnTo>
                  <a:pt x="25300560" y="0"/>
                </a:lnTo>
                <a:lnTo>
                  <a:pt x="25300560" y="2846324"/>
                </a:lnTo>
                <a:lnTo>
                  <a:pt x="0" y="2846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grpSp>
        <p:nvGrpSpPr>
          <p:cNvPr id="98" name="Google Shape;98;p1"/>
          <p:cNvGrpSpPr/>
          <p:nvPr/>
        </p:nvGrpSpPr>
        <p:grpSpPr>
          <a:xfrm>
            <a:off x="6659464" y="9185108"/>
            <a:ext cx="5158992" cy="673894"/>
            <a:chOff x="0" y="-123825"/>
            <a:chExt cx="6878656" cy="898525"/>
          </a:xfrm>
        </p:grpSpPr>
        <p:sp>
          <p:nvSpPr>
            <p:cNvPr id="99" name="Google Shape;99;p1"/>
            <p:cNvSpPr/>
            <p:nvPr/>
          </p:nvSpPr>
          <p:spPr>
            <a:xfrm>
              <a:off x="0" y="0"/>
              <a:ext cx="6878656" cy="774700"/>
            </a:xfrm>
            <a:custGeom>
              <a:rect b="b" l="l" r="r" t="t"/>
              <a:pathLst>
                <a:path extrusionOk="0" h="774700" w="6878656">
                  <a:moveTo>
                    <a:pt x="0" y="0"/>
                  </a:moveTo>
                  <a:lnTo>
                    <a:pt x="6878656" y="0"/>
                  </a:lnTo>
                  <a:lnTo>
                    <a:pt x="6878656" y="774700"/>
                  </a:lnTo>
                  <a:lnTo>
                    <a:pt x="0" y="774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0" name="Google Shape;100;p1"/>
            <p:cNvSpPr txBox="1"/>
            <p:nvPr/>
          </p:nvSpPr>
          <p:spPr>
            <a:xfrm>
              <a:off x="0" y="-123825"/>
              <a:ext cx="6878656" cy="898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#create_share_innovate</a:t>
              </a:r>
              <a:endParaRPr/>
            </a:p>
          </p:txBody>
        </p:sp>
      </p:grpSp>
      <p:grpSp>
        <p:nvGrpSpPr>
          <p:cNvPr id="101" name="Google Shape;101;p1"/>
          <p:cNvGrpSpPr/>
          <p:nvPr/>
        </p:nvGrpSpPr>
        <p:grpSpPr>
          <a:xfrm>
            <a:off x="11734797" y="188312"/>
            <a:ext cx="4588669" cy="613887"/>
            <a:chOff x="0" y="-66675"/>
            <a:chExt cx="6118225" cy="818516"/>
          </a:xfrm>
        </p:grpSpPr>
        <p:sp>
          <p:nvSpPr>
            <p:cNvPr id="102" name="Google Shape;102;p1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3" name="Google Shape;103;p1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66" name="Google Shape;266;p10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67" name="Google Shape;267;p10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68" name="Google Shape;268;p10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10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10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71" name="Google Shape;271;p10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272" name="Google Shape;272;p10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273" name="Google Shape;273;p10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74" name="Google Shape;274;p10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quiz</a:t>
              </a:r>
              <a:endParaRPr/>
            </a:p>
          </p:txBody>
        </p:sp>
      </p:grpSp>
      <p:grpSp>
        <p:nvGrpSpPr>
          <p:cNvPr id="275" name="Google Shape;275;p10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276" name="Google Shape;276;p10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77" name="Google Shape;277;p10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278" name="Google Shape;278;p10"/>
          <p:cNvSpPr txBox="1"/>
          <p:nvPr/>
        </p:nvSpPr>
        <p:spPr>
          <a:xfrm>
            <a:off x="5296723" y="5624247"/>
            <a:ext cx="7466058" cy="1176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2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Answer:</a:t>
            </a:r>
            <a:endParaRPr/>
          </a:p>
          <a:p>
            <a:pPr indent="0" lvl="0" marL="0" marR="0" rtl="0" algn="l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24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 C) It will ignore the duplicate value.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84" name="Google Shape;284;p11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85" name="Google Shape;285;p11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86" name="Google Shape;286;p11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p11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11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89" name="Google Shape;289;p11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290" name="Google Shape;290;p11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291" name="Google Shape;291;p11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2" name="Google Shape;292;p11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quiz</a:t>
              </a:r>
              <a:endParaRPr/>
            </a:p>
          </p:txBody>
        </p:sp>
      </p:grpSp>
      <p:grpSp>
        <p:nvGrpSpPr>
          <p:cNvPr id="293" name="Google Shape;293;p11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294" name="Google Shape;294;p11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5" name="Google Shape;295;p11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296" name="Google Shape;296;p11"/>
          <p:cNvSpPr txBox="1"/>
          <p:nvPr/>
        </p:nvSpPr>
        <p:spPr>
          <a:xfrm>
            <a:off x="2340877" y="4975780"/>
            <a:ext cx="13606246" cy="278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of the following statements about constructors in Dart is true?</a:t>
            </a:r>
            <a:endParaRPr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31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A) A class can have only one constructor.</a:t>
            </a:r>
            <a:endParaRPr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B) A constructor cannot have parameters.</a:t>
            </a:r>
            <a:endParaRPr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C) A class can have multiple named constructors.</a:t>
            </a:r>
            <a:endParaRPr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D) Constructors cannot be inherited.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302" name="Google Shape;302;p12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03" name="Google Shape;303;p12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04" name="Google Shape;304;p12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12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12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07" name="Google Shape;307;p12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308" name="Google Shape;308;p12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309" name="Google Shape;309;p12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10" name="Google Shape;310;p12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quiz</a:t>
              </a:r>
              <a:endParaRPr/>
            </a:p>
          </p:txBody>
        </p:sp>
      </p:grpSp>
      <p:grpSp>
        <p:nvGrpSpPr>
          <p:cNvPr id="311" name="Google Shape;311;p12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312" name="Google Shape;312;p12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13" name="Google Shape;313;p12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314" name="Google Shape;314;p12"/>
          <p:cNvSpPr txBox="1"/>
          <p:nvPr/>
        </p:nvSpPr>
        <p:spPr>
          <a:xfrm>
            <a:off x="4222966" y="5471001"/>
            <a:ext cx="9748718" cy="1109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7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Answer:</a:t>
            </a:r>
            <a:endParaRPr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76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  C) A class can have multiple named constructors.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320" name="Google Shape;320;p13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21" name="Google Shape;321;p13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22" name="Google Shape;322;p13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13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13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25" name="Google Shape;325;p13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326" name="Google Shape;326;p13"/>
          <p:cNvGrpSpPr/>
          <p:nvPr/>
        </p:nvGrpSpPr>
        <p:grpSpPr>
          <a:xfrm>
            <a:off x="2955928" y="4463620"/>
            <a:ext cx="11520763" cy="4302544"/>
            <a:chOff x="0" y="-114300"/>
            <a:chExt cx="15361017" cy="5736726"/>
          </a:xfrm>
        </p:grpSpPr>
        <p:sp>
          <p:nvSpPr>
            <p:cNvPr id="327" name="Google Shape;327;p13"/>
            <p:cNvSpPr/>
            <p:nvPr/>
          </p:nvSpPr>
          <p:spPr>
            <a:xfrm>
              <a:off x="0" y="0"/>
              <a:ext cx="15361017" cy="5622425"/>
            </a:xfrm>
            <a:custGeom>
              <a:rect b="b" l="l" r="r" t="t"/>
              <a:pathLst>
                <a:path extrusionOk="0" h="5622425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5622425"/>
                  </a:lnTo>
                  <a:lnTo>
                    <a:pt x="0" y="56224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8" name="Google Shape;328;p13"/>
            <p:cNvSpPr txBox="1"/>
            <p:nvPr/>
          </p:nvSpPr>
          <p:spPr>
            <a:xfrm>
              <a:off x="0" y="-114300"/>
              <a:ext cx="15361017" cy="5736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Encapsulation is the process of wrapping data (variables) and methods into a single unit (class).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It restricts direct access to data and allows controlled access through methods.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Advantages:</a:t>
              </a:r>
              <a:endParaRPr/>
            </a:p>
            <a:p>
              <a:pPr indent="-313055" lvl="1" marL="62611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Char char="•"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Protects object integrity.</a:t>
              </a:r>
              <a:endParaRPr/>
            </a:p>
            <a:p>
              <a:pPr indent="-313055" lvl="1" marL="62611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Char char="•"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Reduces complexity.</a:t>
              </a:r>
              <a:endParaRPr/>
            </a:p>
            <a:p>
              <a:pPr indent="-313055" lvl="1" marL="62611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Char char="•"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Facilitates code maintenance.</a:t>
              </a:r>
              <a:endParaRPr/>
            </a:p>
          </p:txBody>
        </p:sp>
      </p:grpSp>
      <p:grpSp>
        <p:nvGrpSpPr>
          <p:cNvPr id="329" name="Google Shape;329;p13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330" name="Google Shape;330;p13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1" name="Google Shape;331;p13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Encapsulation</a:t>
              </a:r>
              <a:endParaRPr/>
            </a:p>
          </p:txBody>
        </p:sp>
      </p:grpSp>
      <p:grpSp>
        <p:nvGrpSpPr>
          <p:cNvPr id="332" name="Google Shape;332;p13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333" name="Google Shape;333;p13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4" name="Google Shape;334;p13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340" name="Google Shape;340;p14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41" name="Google Shape;341;p14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42" name="Google Shape;342;p14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3" name="Google Shape;343;p14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14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45" name="Google Shape;345;p14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346" name="Google Shape;346;p14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347" name="Google Shape;347;p14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8" name="Google Shape;348;p14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Encapsulation</a:t>
              </a:r>
              <a:endParaRPr/>
            </a:p>
          </p:txBody>
        </p:sp>
      </p:grpSp>
      <p:grpSp>
        <p:nvGrpSpPr>
          <p:cNvPr id="349" name="Google Shape;349;p14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350" name="Google Shape;350;p14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1" name="Google Shape;351;p14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352" name="Google Shape;352;p14"/>
          <p:cNvSpPr txBox="1"/>
          <p:nvPr/>
        </p:nvSpPr>
        <p:spPr>
          <a:xfrm>
            <a:off x="2487198" y="4979387"/>
            <a:ext cx="13655040" cy="21211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Encapsulation is achieved using:</a:t>
            </a:r>
            <a:endParaRPr/>
          </a:p>
          <a:p>
            <a:pPr indent="0" lvl="0" marL="0" marR="0" rtl="0" algn="l">
              <a:lnSpc>
                <a:spcPct val="140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Private fields:</a:t>
            </a:r>
            <a:r>
              <a:rPr b="0" i="0" lang="en-US" sz="38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Data members are marked as </a:t>
            </a:r>
            <a:r>
              <a:rPr b="1" i="0" lang="en-US" sz="38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private </a:t>
            </a:r>
            <a:r>
              <a:rPr b="0" i="0" lang="en-US" sz="38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using </a:t>
            </a:r>
            <a:r>
              <a:rPr b="1" i="0" lang="en-US" sz="38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_</a:t>
            </a:r>
            <a:r>
              <a:rPr b="0" i="0" lang="en-US" sz="38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/>
          </a:p>
          <a:p>
            <a:pPr indent="0" lvl="0" marL="0" marR="0" rtl="0" algn="l">
              <a:lnSpc>
                <a:spcPct val="140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Getters and Setters:</a:t>
            </a:r>
            <a:r>
              <a:rPr b="0" i="0" lang="en-US" sz="38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Methods to access and modify private data.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358" name="Google Shape;358;p15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59" name="Google Shape;359;p15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60" name="Google Shape;360;p15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1" name="Google Shape;361;p15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" name="Google Shape;362;p15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63" name="Google Shape;363;p15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364" name="Google Shape;364;p15"/>
          <p:cNvGrpSpPr/>
          <p:nvPr/>
        </p:nvGrpSpPr>
        <p:grpSpPr>
          <a:xfrm>
            <a:off x="2373813" y="4201003"/>
            <a:ext cx="1706386" cy="767417"/>
            <a:chOff x="0" y="-123825"/>
            <a:chExt cx="2275181" cy="1023222"/>
          </a:xfrm>
        </p:grpSpPr>
        <p:sp>
          <p:nvSpPr>
            <p:cNvPr id="365" name="Google Shape;365;p15"/>
            <p:cNvSpPr/>
            <p:nvPr/>
          </p:nvSpPr>
          <p:spPr>
            <a:xfrm>
              <a:off x="0" y="0"/>
              <a:ext cx="2275181" cy="899397"/>
            </a:xfrm>
            <a:custGeom>
              <a:rect b="b" l="l" r="r" t="t"/>
              <a:pathLst>
                <a:path extrusionOk="0" h="899397" w="2275181">
                  <a:moveTo>
                    <a:pt x="0" y="0"/>
                  </a:moveTo>
                  <a:lnTo>
                    <a:pt x="2275181" y="0"/>
                  </a:lnTo>
                  <a:lnTo>
                    <a:pt x="2275181" y="899397"/>
                  </a:lnTo>
                  <a:lnTo>
                    <a:pt x="0" y="8993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6" name="Google Shape;366;p15"/>
            <p:cNvSpPr txBox="1"/>
            <p:nvPr/>
          </p:nvSpPr>
          <p:spPr>
            <a:xfrm>
              <a:off x="0" y="-123825"/>
              <a:ext cx="2275181" cy="10232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99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Example:</a:t>
              </a:r>
              <a:endParaRPr/>
            </a:p>
          </p:txBody>
        </p:sp>
      </p:grpSp>
      <p:grpSp>
        <p:nvGrpSpPr>
          <p:cNvPr id="367" name="Google Shape;367;p15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368" name="Google Shape;368;p15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15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Encapsulation</a:t>
              </a:r>
              <a:endParaRPr/>
            </a:p>
          </p:txBody>
        </p:sp>
      </p:grpSp>
      <p:grpSp>
        <p:nvGrpSpPr>
          <p:cNvPr id="370" name="Google Shape;370;p15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371" name="Google Shape;371;p15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2" name="Google Shape;372;p15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373" name="Google Shape;373;p15"/>
          <p:cNvSpPr/>
          <p:nvPr/>
        </p:nvSpPr>
        <p:spPr>
          <a:xfrm>
            <a:off x="9501539" y="3815085"/>
            <a:ext cx="6426926" cy="5170990"/>
          </a:xfrm>
          <a:custGeom>
            <a:rect b="b" l="l" r="r" t="t"/>
            <a:pathLst>
              <a:path extrusionOk="0" h="5170990" w="6426926">
                <a:moveTo>
                  <a:pt x="0" y="0"/>
                </a:moveTo>
                <a:lnTo>
                  <a:pt x="6426926" y="0"/>
                </a:lnTo>
                <a:lnTo>
                  <a:pt x="64269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66462" l="-78279" r="-93940" t="-23854"/>
            </a:stretch>
          </a:blipFill>
          <a:ln>
            <a:noFill/>
          </a:ln>
        </p:spPr>
      </p:sp>
      <p:sp>
        <p:nvSpPr>
          <p:cNvPr id="374" name="Google Shape;374;p15"/>
          <p:cNvSpPr txBox="1"/>
          <p:nvPr/>
        </p:nvSpPr>
        <p:spPr>
          <a:xfrm>
            <a:off x="2373813" y="5214280"/>
            <a:ext cx="6780554" cy="3294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Explanation: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-US" sz="3060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_balance</a:t>
            </a:r>
            <a:r>
              <a:rPr b="0" i="0" lang="en-US" sz="30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private → Direct access is restricted.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-US" sz="3060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setBalance()</a:t>
            </a:r>
            <a:r>
              <a:rPr b="0" i="0" lang="en-US" sz="30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get balance control how _balance is modified and accessed.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380" name="Google Shape;380;p16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81" name="Google Shape;381;p16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382" name="Google Shape;382;p16"/>
          <p:cNvSpPr/>
          <p:nvPr/>
        </p:nvSpPr>
        <p:spPr>
          <a:xfrm>
            <a:off x="1505482" y="2732468"/>
            <a:ext cx="15625230" cy="5734486"/>
          </a:xfrm>
          <a:custGeom>
            <a:rect b="b" l="l" r="r" t="t"/>
            <a:pathLst>
              <a:path extrusionOk="0" h="5734486" w="15625230">
                <a:moveTo>
                  <a:pt x="0" y="0"/>
                </a:moveTo>
                <a:lnTo>
                  <a:pt x="15625230" y="0"/>
                </a:lnTo>
                <a:lnTo>
                  <a:pt x="15625230" y="5734486"/>
                </a:lnTo>
                <a:lnTo>
                  <a:pt x="0" y="57344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3" name="Google Shape;383;p16"/>
          <p:cNvSpPr/>
          <p:nvPr/>
        </p:nvSpPr>
        <p:spPr>
          <a:xfrm>
            <a:off x="5296723" y="1137869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p16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385" name="Google Shape;385;p16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386" name="Google Shape;386;p16"/>
          <p:cNvGrpSpPr/>
          <p:nvPr/>
        </p:nvGrpSpPr>
        <p:grpSpPr>
          <a:xfrm rot="-102745">
            <a:off x="5475581" y="1449769"/>
            <a:ext cx="6343934" cy="915661"/>
            <a:chOff x="0" y="-85725"/>
            <a:chExt cx="8458579" cy="1220881"/>
          </a:xfrm>
        </p:grpSpPr>
        <p:sp>
          <p:nvSpPr>
            <p:cNvPr id="387" name="Google Shape;387;p16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88" name="Google Shape;388;p16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Encapsulation</a:t>
              </a:r>
              <a:endParaRPr/>
            </a:p>
          </p:txBody>
        </p:sp>
      </p:grpSp>
      <p:grpSp>
        <p:nvGrpSpPr>
          <p:cNvPr id="389" name="Google Shape;389;p16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390" name="Google Shape;390;p16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1" name="Google Shape;391;p16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392" name="Google Shape;392;p16"/>
          <p:cNvSpPr/>
          <p:nvPr/>
        </p:nvSpPr>
        <p:spPr>
          <a:xfrm>
            <a:off x="1623655" y="4925006"/>
            <a:ext cx="7683168" cy="3410504"/>
          </a:xfrm>
          <a:custGeom>
            <a:rect b="b" l="l" r="r" t="t"/>
            <a:pathLst>
              <a:path extrusionOk="0" h="3410504" w="7683168">
                <a:moveTo>
                  <a:pt x="0" y="0"/>
                </a:moveTo>
                <a:lnTo>
                  <a:pt x="7683167" y="0"/>
                </a:lnTo>
                <a:lnTo>
                  <a:pt x="7683167" y="3410504"/>
                </a:lnTo>
                <a:lnTo>
                  <a:pt x="0" y="34105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207909" l="-78374" r="-99666" t="-44426"/>
            </a:stretch>
          </a:blipFill>
          <a:ln>
            <a:noFill/>
          </a:ln>
        </p:spPr>
      </p:sp>
      <p:sp>
        <p:nvSpPr>
          <p:cNvPr id="393" name="Google Shape;393;p16"/>
          <p:cNvSpPr/>
          <p:nvPr/>
        </p:nvSpPr>
        <p:spPr>
          <a:xfrm>
            <a:off x="10360608" y="4925006"/>
            <a:ext cx="6770104" cy="4308248"/>
          </a:xfrm>
          <a:custGeom>
            <a:rect b="b" l="l" r="r" t="t"/>
            <a:pathLst>
              <a:path extrusionOk="0" h="4308248" w="6770104">
                <a:moveTo>
                  <a:pt x="0" y="0"/>
                </a:moveTo>
                <a:lnTo>
                  <a:pt x="6770104" y="0"/>
                </a:lnTo>
                <a:lnTo>
                  <a:pt x="6770104" y="4308248"/>
                </a:lnTo>
                <a:lnTo>
                  <a:pt x="0" y="4308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90092" l="-72514" r="-86271" t="-38667"/>
            </a:stretch>
          </a:blipFill>
          <a:ln>
            <a:noFill/>
          </a:ln>
        </p:spPr>
      </p:sp>
      <p:sp>
        <p:nvSpPr>
          <p:cNvPr id="394" name="Google Shape;394;p16"/>
          <p:cNvSpPr txBox="1"/>
          <p:nvPr/>
        </p:nvSpPr>
        <p:spPr>
          <a:xfrm>
            <a:off x="6723340" y="2926220"/>
            <a:ext cx="4841319" cy="925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60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Example 2:</a:t>
            </a:r>
            <a:r>
              <a:rPr b="0" i="0" lang="en-US" sz="2560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60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(Read-Only and Write-Only Fields)</a:t>
            </a:r>
            <a:endParaRPr/>
          </a:p>
        </p:txBody>
      </p:sp>
      <p:sp>
        <p:nvSpPr>
          <p:cNvPr id="395" name="Google Shape;395;p16"/>
          <p:cNvSpPr txBox="1"/>
          <p:nvPr/>
        </p:nvSpPr>
        <p:spPr>
          <a:xfrm>
            <a:off x="1937236" y="3331836"/>
            <a:ext cx="4566205" cy="1409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Read-Only Field:</a:t>
            </a:r>
            <a:endParaRPr/>
          </a:p>
          <a:p>
            <a:pPr indent="0" lvl="0" marL="0" marR="0" rtl="0" algn="ctr">
              <a:lnSpc>
                <a:spcPct val="140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1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 only a getter; no setter allows read-only access.</a:t>
            </a:r>
            <a:endParaRPr/>
          </a:p>
        </p:txBody>
      </p:sp>
      <p:sp>
        <p:nvSpPr>
          <p:cNvPr id="396" name="Google Shape;396;p16"/>
          <p:cNvSpPr txBox="1"/>
          <p:nvPr/>
        </p:nvSpPr>
        <p:spPr>
          <a:xfrm>
            <a:off x="11826382" y="3322311"/>
            <a:ext cx="4687323" cy="144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Write-Only Field: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 only a setter; no getter allows write-only access.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402" name="Google Shape;402;p17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03" name="Google Shape;403;p17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04" name="Google Shape;404;p17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5" name="Google Shape;405;p17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6" name="Google Shape;406;p17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407" name="Google Shape;407;p17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408" name="Google Shape;408;p17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409" name="Google Shape;409;p17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0" name="Google Shape;410;p17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Encapsulation</a:t>
              </a:r>
              <a:endParaRPr/>
            </a:p>
          </p:txBody>
        </p:sp>
      </p:grpSp>
      <p:grpSp>
        <p:nvGrpSpPr>
          <p:cNvPr id="411" name="Google Shape;411;p17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412" name="Google Shape;412;p17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3" name="Google Shape;413;p17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414" name="Google Shape;414;p17"/>
          <p:cNvSpPr txBox="1"/>
          <p:nvPr/>
        </p:nvSpPr>
        <p:spPr>
          <a:xfrm>
            <a:off x="2614680" y="4256776"/>
            <a:ext cx="11938992" cy="31860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Encapsulation (Best Practices):</a:t>
            </a:r>
            <a:endParaRPr/>
          </a:p>
          <a:p>
            <a:pPr indent="0" lvl="0" marL="0" marR="0" rtl="0" algn="l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private fields (_) to protect data from direct modification.</a:t>
            </a:r>
            <a:endParaRPr/>
          </a:p>
          <a:p>
            <a:pPr indent="0" lvl="0" marL="0" marR="0" rtl="0" algn="l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getters and setters to control data access and validation.</a:t>
            </a:r>
            <a:endParaRPr/>
          </a:p>
          <a:p>
            <a:pPr indent="0" lvl="0" marL="0" marR="0" rtl="0" algn="l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Avoid exposing internal state directly.</a:t>
            </a:r>
            <a:endParaRPr/>
          </a:p>
          <a:p>
            <a:pPr indent="0" lvl="0" marL="0" marR="0" rtl="0" algn="l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 data consistency through validation inside setters.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420" name="Google Shape;420;p18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21" name="Google Shape;421;p18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22" name="Google Shape;422;p18"/>
          <p:cNvSpPr/>
          <p:nvPr/>
        </p:nvSpPr>
        <p:spPr>
          <a:xfrm>
            <a:off x="1167253" y="3034246"/>
            <a:ext cx="16497573" cy="6054637"/>
          </a:xfrm>
          <a:custGeom>
            <a:rect b="b" l="l" r="r" t="t"/>
            <a:pathLst>
              <a:path extrusionOk="0" h="6054637" w="16497573">
                <a:moveTo>
                  <a:pt x="0" y="0"/>
                </a:moveTo>
                <a:lnTo>
                  <a:pt x="16497574" y="0"/>
                </a:lnTo>
                <a:lnTo>
                  <a:pt x="16497574" y="6054637"/>
                </a:lnTo>
                <a:lnTo>
                  <a:pt x="0" y="6054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3" name="Google Shape;423;p18"/>
          <p:cNvSpPr/>
          <p:nvPr/>
        </p:nvSpPr>
        <p:spPr>
          <a:xfrm>
            <a:off x="5572083" y="1079169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4" name="Google Shape;424;p18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425" name="Google Shape;425;p18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426" name="Google Shape;426;p18"/>
          <p:cNvGrpSpPr/>
          <p:nvPr/>
        </p:nvGrpSpPr>
        <p:grpSpPr>
          <a:xfrm rot="-102745">
            <a:off x="5768212" y="1391069"/>
            <a:ext cx="6343934" cy="915661"/>
            <a:chOff x="0" y="-85725"/>
            <a:chExt cx="8458579" cy="1220881"/>
          </a:xfrm>
        </p:grpSpPr>
        <p:sp>
          <p:nvSpPr>
            <p:cNvPr id="427" name="Google Shape;427;p18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28" name="Google Shape;428;p18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Encapsulation</a:t>
              </a:r>
              <a:endParaRPr/>
            </a:p>
          </p:txBody>
        </p:sp>
      </p:grpSp>
      <p:grpSp>
        <p:nvGrpSpPr>
          <p:cNvPr id="429" name="Google Shape;429;p18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430" name="Google Shape;430;p18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31" name="Google Shape;431;p18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432" name="Google Shape;432;p18"/>
          <p:cNvSpPr/>
          <p:nvPr/>
        </p:nvSpPr>
        <p:spPr>
          <a:xfrm>
            <a:off x="10896413" y="3034246"/>
            <a:ext cx="5597545" cy="6224054"/>
          </a:xfrm>
          <a:custGeom>
            <a:rect b="b" l="l" r="r" t="t"/>
            <a:pathLst>
              <a:path extrusionOk="0" h="6224054" w="5597545">
                <a:moveTo>
                  <a:pt x="0" y="0"/>
                </a:moveTo>
                <a:lnTo>
                  <a:pt x="5597546" y="0"/>
                </a:lnTo>
                <a:lnTo>
                  <a:pt x="5597546" y="6224054"/>
                </a:lnTo>
                <a:lnTo>
                  <a:pt x="0" y="6224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23296" l="-112809" r="-281212" t="-26635"/>
            </a:stretch>
          </a:blipFill>
          <a:ln>
            <a:noFill/>
          </a:ln>
        </p:spPr>
      </p:sp>
      <p:sp>
        <p:nvSpPr>
          <p:cNvPr id="433" name="Google Shape;433;p18"/>
          <p:cNvSpPr txBox="1"/>
          <p:nvPr/>
        </p:nvSpPr>
        <p:spPr>
          <a:xfrm>
            <a:off x="2614680" y="5185705"/>
            <a:ext cx="5971582" cy="2047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Encapsulation ensures that the object's state remains valid and consistent.</a:t>
            </a:r>
            <a:endParaRPr/>
          </a:p>
        </p:txBody>
      </p:sp>
      <p:sp>
        <p:nvSpPr>
          <p:cNvPr id="434" name="Google Shape;434;p18"/>
          <p:cNvSpPr txBox="1"/>
          <p:nvPr/>
        </p:nvSpPr>
        <p:spPr>
          <a:xfrm>
            <a:off x="768857" y="3508626"/>
            <a:ext cx="5971582" cy="9241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</a:t>
            </a:r>
            <a:r>
              <a:rPr b="0" i="0" lang="en-US" sz="48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440" name="Google Shape;440;p19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41" name="Google Shape;441;p19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42" name="Google Shape;442;p19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3" name="Google Shape;443;p19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p19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445" name="Google Shape;445;p19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446" name="Google Shape;446;p19"/>
          <p:cNvGrpSpPr/>
          <p:nvPr/>
        </p:nvGrpSpPr>
        <p:grpSpPr>
          <a:xfrm>
            <a:off x="2614680" y="4197763"/>
            <a:ext cx="13354437" cy="1798606"/>
            <a:chOff x="0" y="-123825"/>
            <a:chExt cx="17805916" cy="2398141"/>
          </a:xfrm>
        </p:grpSpPr>
        <p:sp>
          <p:nvSpPr>
            <p:cNvPr id="447" name="Google Shape;447;p19"/>
            <p:cNvSpPr/>
            <p:nvPr/>
          </p:nvSpPr>
          <p:spPr>
            <a:xfrm>
              <a:off x="0" y="0"/>
              <a:ext cx="17805916" cy="2274316"/>
            </a:xfrm>
            <a:custGeom>
              <a:rect b="b" l="l" r="r" t="t"/>
              <a:pathLst>
                <a:path extrusionOk="0" h="2274316" w="17805916">
                  <a:moveTo>
                    <a:pt x="0" y="0"/>
                  </a:moveTo>
                  <a:lnTo>
                    <a:pt x="17805916" y="0"/>
                  </a:lnTo>
                  <a:lnTo>
                    <a:pt x="17805916" y="2274316"/>
                  </a:lnTo>
                  <a:lnTo>
                    <a:pt x="0" y="22743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48" name="Google Shape;448;p19"/>
            <p:cNvSpPr txBox="1"/>
            <p:nvPr/>
          </p:nvSpPr>
          <p:spPr>
            <a:xfrm>
              <a:off x="0" y="-123825"/>
              <a:ext cx="17805916" cy="239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Inheritance allows a class to inherit properties and methods from another class.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Establishes a parent-child relationship.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0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Using (extands) keyward</a:t>
              </a:r>
              <a:endParaRPr/>
            </a:p>
          </p:txBody>
        </p:sp>
      </p:grpSp>
      <p:grpSp>
        <p:nvGrpSpPr>
          <p:cNvPr id="449" name="Google Shape;449;p19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450" name="Google Shape;450;p19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51" name="Google Shape;451;p19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Inheritance </a:t>
              </a:r>
              <a:endParaRPr/>
            </a:p>
          </p:txBody>
        </p:sp>
      </p:grpSp>
      <p:grpSp>
        <p:nvGrpSpPr>
          <p:cNvPr id="452" name="Google Shape;452;p19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453" name="Google Shape;453;p19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54" name="Google Shape;454;p19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455" name="Google Shape;455;p19"/>
          <p:cNvSpPr txBox="1"/>
          <p:nvPr/>
        </p:nvSpPr>
        <p:spPr>
          <a:xfrm>
            <a:off x="2441559" y="6004222"/>
            <a:ext cx="13527558" cy="2565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60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Why Use Inheritance?</a:t>
            </a:r>
            <a:endParaRPr/>
          </a:p>
          <a:p>
            <a:pPr indent="-308739" lvl="1" marL="6174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60"/>
              <a:buFont typeface="Arial"/>
              <a:buChar char="•"/>
            </a:pPr>
            <a:r>
              <a:rPr b="1" i="0" lang="en-US" sz="28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Code Reusability:</a:t>
            </a:r>
            <a:r>
              <a:rPr b="0" i="0" lang="en-US" sz="28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Write once, use multiple times.</a:t>
            </a:r>
            <a:endParaRPr/>
          </a:p>
          <a:p>
            <a:pPr indent="-308739" lvl="1" marL="6174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60"/>
              <a:buFont typeface="Arial"/>
              <a:buChar char="•"/>
            </a:pPr>
            <a:r>
              <a:rPr b="1" i="0" lang="en-US" sz="28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Extensibility:</a:t>
            </a:r>
            <a:r>
              <a:rPr b="0" i="0" lang="en-US" sz="28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New functionality can be added to existing classes without modifying them.</a:t>
            </a:r>
            <a:endParaRPr/>
          </a:p>
          <a:p>
            <a:pPr indent="-308739" lvl="1" marL="6174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60"/>
              <a:buFont typeface="Arial"/>
              <a:buChar char="•"/>
            </a:pPr>
            <a:r>
              <a:rPr b="1" i="0" lang="en-US" sz="28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Polymorphism:</a:t>
            </a:r>
            <a:r>
              <a:rPr b="0" i="0" lang="en-US" sz="28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Enables dynamic method binding.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09" name="Google Shape;109;p2"/>
          <p:cNvSpPr/>
          <p:nvPr/>
        </p:nvSpPr>
        <p:spPr>
          <a:xfrm>
            <a:off x="5369196" y="1135791"/>
            <a:ext cx="8254408" cy="1601087"/>
          </a:xfrm>
          <a:custGeom>
            <a:rect b="b" l="l" r="r" t="t"/>
            <a:pathLst>
              <a:path extrusionOk="0" h="1601087" w="8254408">
                <a:moveTo>
                  <a:pt x="0" y="0"/>
                </a:moveTo>
                <a:lnTo>
                  <a:pt x="8254408" y="0"/>
                </a:lnTo>
                <a:lnTo>
                  <a:pt x="8254408" y="1601087"/>
                </a:lnTo>
                <a:lnTo>
                  <a:pt x="0" y="16010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2"/>
          <p:cNvSpPr/>
          <p:nvPr/>
        </p:nvSpPr>
        <p:spPr>
          <a:xfrm>
            <a:off x="1674120" y="4941622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2"/>
          <p:cNvSpPr/>
          <p:nvPr/>
        </p:nvSpPr>
        <p:spPr>
          <a:xfrm>
            <a:off x="6995383" y="4941622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2"/>
          <p:cNvSpPr/>
          <p:nvPr/>
        </p:nvSpPr>
        <p:spPr>
          <a:xfrm>
            <a:off x="12317855" y="4941622"/>
            <a:ext cx="4296025" cy="2122319"/>
          </a:xfrm>
          <a:custGeom>
            <a:rect b="b" l="l" r="r" t="t"/>
            <a:pathLst>
              <a:path extrusionOk="0" h="2122319" w="4296025">
                <a:moveTo>
                  <a:pt x="0" y="0"/>
                </a:moveTo>
                <a:lnTo>
                  <a:pt x="4296025" y="0"/>
                </a:lnTo>
                <a:lnTo>
                  <a:pt x="4296025" y="2122319"/>
                </a:lnTo>
                <a:lnTo>
                  <a:pt x="0" y="212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2"/>
          <p:cNvSpPr/>
          <p:nvPr/>
        </p:nvSpPr>
        <p:spPr>
          <a:xfrm>
            <a:off x="6211857" y="5905893"/>
            <a:ext cx="541814" cy="228239"/>
          </a:xfrm>
          <a:custGeom>
            <a:rect b="b" l="l" r="r" t="t"/>
            <a:pathLst>
              <a:path extrusionOk="0" h="228239" w="541814">
                <a:moveTo>
                  <a:pt x="0" y="0"/>
                </a:moveTo>
                <a:lnTo>
                  <a:pt x="541814" y="0"/>
                </a:lnTo>
                <a:lnTo>
                  <a:pt x="541814" y="228239"/>
                </a:lnTo>
                <a:lnTo>
                  <a:pt x="0" y="228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1" r="-22" t="0"/>
            </a:stretch>
          </a:blipFill>
          <a:ln>
            <a:noFill/>
          </a:ln>
        </p:spPr>
      </p:sp>
      <p:sp>
        <p:nvSpPr>
          <p:cNvPr id="114" name="Google Shape;114;p2"/>
          <p:cNvSpPr/>
          <p:nvPr/>
        </p:nvSpPr>
        <p:spPr>
          <a:xfrm>
            <a:off x="11533169" y="5905893"/>
            <a:ext cx="541814" cy="228239"/>
          </a:xfrm>
          <a:custGeom>
            <a:rect b="b" l="l" r="r" t="t"/>
            <a:pathLst>
              <a:path extrusionOk="0" h="228239" w="541814">
                <a:moveTo>
                  <a:pt x="0" y="0"/>
                </a:moveTo>
                <a:lnTo>
                  <a:pt x="541814" y="0"/>
                </a:lnTo>
                <a:lnTo>
                  <a:pt x="541814" y="228239"/>
                </a:lnTo>
                <a:lnTo>
                  <a:pt x="0" y="228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1" r="-22" t="0"/>
            </a:stretch>
          </a:blipFill>
          <a:ln>
            <a:noFill/>
          </a:ln>
        </p:spPr>
      </p:sp>
      <p:sp>
        <p:nvSpPr>
          <p:cNvPr id="115" name="Google Shape;115;p2"/>
          <p:cNvSpPr/>
          <p:nvPr/>
        </p:nvSpPr>
        <p:spPr>
          <a:xfrm rot="-5400000">
            <a:off x="-4426791" y="4433840"/>
            <a:ext cx="10279952" cy="1426369"/>
          </a:xfrm>
          <a:custGeom>
            <a:rect b="b" l="l" r="r" t="t"/>
            <a:pathLst>
              <a:path extrusionOk="0" h="1901825" w="13706602">
                <a:moveTo>
                  <a:pt x="0" y="0"/>
                </a:moveTo>
                <a:lnTo>
                  <a:pt x="13706602" y="0"/>
                </a:lnTo>
                <a:lnTo>
                  <a:pt x="13706602" y="1901825"/>
                </a:lnTo>
                <a:lnTo>
                  <a:pt x="0" y="19018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90" l="0" r="0" t="-292"/>
            </a:stretch>
          </a:blipFill>
          <a:ln>
            <a:noFill/>
          </a:ln>
        </p:spPr>
      </p:sp>
      <p:sp>
        <p:nvSpPr>
          <p:cNvPr id="116" name="Google Shape;116;p2"/>
          <p:cNvSpPr/>
          <p:nvPr/>
        </p:nvSpPr>
        <p:spPr>
          <a:xfrm flipH="1" rot="5400000">
            <a:off x="12430796" y="4426824"/>
            <a:ext cx="10279952" cy="1426369"/>
          </a:xfrm>
          <a:custGeom>
            <a:rect b="b" l="l" r="r" t="t"/>
            <a:pathLst>
              <a:path extrusionOk="0" h="1901825" w="13706602">
                <a:moveTo>
                  <a:pt x="0" y="1901825"/>
                </a:moveTo>
                <a:lnTo>
                  <a:pt x="13706602" y="1901825"/>
                </a:lnTo>
                <a:lnTo>
                  <a:pt x="13706602" y="0"/>
                </a:lnTo>
                <a:lnTo>
                  <a:pt x="0" y="0"/>
                </a:lnTo>
                <a:lnTo>
                  <a:pt x="0" y="1901825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90" l="0" r="0" t="-292"/>
            </a:stretch>
          </a:blipFill>
          <a:ln>
            <a:noFill/>
          </a:ln>
        </p:spPr>
      </p:sp>
      <p:sp>
        <p:nvSpPr>
          <p:cNvPr id="117" name="Google Shape;117;p2"/>
          <p:cNvSpPr/>
          <p:nvPr/>
        </p:nvSpPr>
        <p:spPr>
          <a:xfrm>
            <a:off x="1426348" y="283982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118" name="Google Shape;118;p2"/>
          <p:cNvGrpSpPr/>
          <p:nvPr/>
        </p:nvGrpSpPr>
        <p:grpSpPr>
          <a:xfrm>
            <a:off x="5230279" y="1365714"/>
            <a:ext cx="8532242" cy="735005"/>
            <a:chOff x="0" y="-85725"/>
            <a:chExt cx="11376323" cy="980006"/>
          </a:xfrm>
        </p:grpSpPr>
        <p:sp>
          <p:nvSpPr>
            <p:cNvPr id="119" name="Google Shape;119;p2"/>
            <p:cNvSpPr/>
            <p:nvPr/>
          </p:nvSpPr>
          <p:spPr>
            <a:xfrm>
              <a:off x="0" y="0"/>
              <a:ext cx="11376323" cy="894281"/>
            </a:xfrm>
            <a:custGeom>
              <a:rect b="b" l="l" r="r" t="t"/>
              <a:pathLst>
                <a:path extrusionOk="0" h="894281" w="11376323">
                  <a:moveTo>
                    <a:pt x="0" y="0"/>
                  </a:moveTo>
                  <a:lnTo>
                    <a:pt x="11376323" y="0"/>
                  </a:lnTo>
                  <a:lnTo>
                    <a:pt x="11376323" y="894281"/>
                  </a:lnTo>
                  <a:lnTo>
                    <a:pt x="0" y="894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0" name="Google Shape;120;p2"/>
            <p:cNvSpPr txBox="1"/>
            <p:nvPr/>
          </p:nvSpPr>
          <p:spPr>
            <a:xfrm>
              <a:off x="0" y="-85725"/>
              <a:ext cx="11376323" cy="9800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Table of contenet </a:t>
              </a:r>
              <a:endParaRPr/>
            </a:p>
          </p:txBody>
        </p:sp>
      </p:grpSp>
      <p:grpSp>
        <p:nvGrpSpPr>
          <p:cNvPr id="121" name="Google Shape;121;p2"/>
          <p:cNvGrpSpPr/>
          <p:nvPr/>
        </p:nvGrpSpPr>
        <p:grpSpPr>
          <a:xfrm>
            <a:off x="7590883" y="5511984"/>
            <a:ext cx="3105026" cy="702094"/>
            <a:chOff x="0" y="-114300"/>
            <a:chExt cx="4140035" cy="936125"/>
          </a:xfrm>
        </p:grpSpPr>
        <p:sp>
          <p:nvSpPr>
            <p:cNvPr id="122" name="Google Shape;122;p2"/>
            <p:cNvSpPr/>
            <p:nvPr/>
          </p:nvSpPr>
          <p:spPr>
            <a:xfrm>
              <a:off x="0" y="0"/>
              <a:ext cx="4140035" cy="821825"/>
            </a:xfrm>
            <a:custGeom>
              <a:rect b="b" l="l" r="r" t="t"/>
              <a:pathLst>
                <a:path extrusionOk="0" h="821825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3" name="Google Shape;123;p2"/>
            <p:cNvSpPr txBox="1"/>
            <p:nvPr/>
          </p:nvSpPr>
          <p:spPr>
            <a:xfrm>
              <a:off x="0" y="-114300"/>
              <a:ext cx="4140035" cy="93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Inheritance </a:t>
              </a:r>
              <a:endParaRPr/>
            </a:p>
          </p:txBody>
        </p:sp>
      </p:grpSp>
      <p:grpSp>
        <p:nvGrpSpPr>
          <p:cNvPr id="124" name="Google Shape;124;p2"/>
          <p:cNvGrpSpPr/>
          <p:nvPr/>
        </p:nvGrpSpPr>
        <p:grpSpPr>
          <a:xfrm>
            <a:off x="13103683" y="5511984"/>
            <a:ext cx="3105026" cy="702094"/>
            <a:chOff x="0" y="-114300"/>
            <a:chExt cx="4140035" cy="936125"/>
          </a:xfrm>
        </p:grpSpPr>
        <p:sp>
          <p:nvSpPr>
            <p:cNvPr id="125" name="Google Shape;125;p2"/>
            <p:cNvSpPr/>
            <p:nvPr/>
          </p:nvSpPr>
          <p:spPr>
            <a:xfrm>
              <a:off x="0" y="0"/>
              <a:ext cx="4140035" cy="821825"/>
            </a:xfrm>
            <a:custGeom>
              <a:rect b="b" l="l" r="r" t="t"/>
              <a:pathLst>
                <a:path extrusionOk="0" h="821825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6" name="Google Shape;126;p2"/>
            <p:cNvSpPr txBox="1"/>
            <p:nvPr/>
          </p:nvSpPr>
          <p:spPr>
            <a:xfrm>
              <a:off x="0" y="-114300"/>
              <a:ext cx="4140035" cy="93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2900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Inheritance 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00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2269620" y="5511984"/>
            <a:ext cx="3105026" cy="702094"/>
            <a:chOff x="0" y="-114300"/>
            <a:chExt cx="4140035" cy="936125"/>
          </a:xfrm>
        </p:grpSpPr>
        <p:sp>
          <p:nvSpPr>
            <p:cNvPr id="128" name="Google Shape;128;p2"/>
            <p:cNvSpPr/>
            <p:nvPr/>
          </p:nvSpPr>
          <p:spPr>
            <a:xfrm>
              <a:off x="0" y="0"/>
              <a:ext cx="4140035" cy="821825"/>
            </a:xfrm>
            <a:custGeom>
              <a:rect b="b" l="l" r="r" t="t"/>
              <a:pathLst>
                <a:path extrusionOk="0" h="821825" w="4140035">
                  <a:moveTo>
                    <a:pt x="0" y="0"/>
                  </a:moveTo>
                  <a:lnTo>
                    <a:pt x="4140035" y="0"/>
                  </a:lnTo>
                  <a:lnTo>
                    <a:pt x="4140035" y="821825"/>
                  </a:lnTo>
                  <a:lnTo>
                    <a:pt x="0" y="821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9" name="Google Shape;129;p2"/>
            <p:cNvSpPr txBox="1"/>
            <p:nvPr/>
          </p:nvSpPr>
          <p:spPr>
            <a:xfrm>
              <a:off x="0" y="-114300"/>
              <a:ext cx="4140035" cy="93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Encapsulation </a:t>
              </a:r>
              <a:endParaRPr/>
            </a:p>
          </p:txBody>
        </p:sp>
      </p:grpSp>
      <p:grpSp>
        <p:nvGrpSpPr>
          <p:cNvPr id="130" name="Google Shape;130;p2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131" name="Google Shape;131;p2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32" name="Google Shape;132;p2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461" name="Google Shape;461;p20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62" name="Google Shape;462;p20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63" name="Google Shape;463;p20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4" name="Google Shape;464;p20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5" name="Google Shape;465;p20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466" name="Google Shape;466;p20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467" name="Google Shape;467;p20"/>
          <p:cNvGrpSpPr/>
          <p:nvPr/>
        </p:nvGrpSpPr>
        <p:grpSpPr>
          <a:xfrm>
            <a:off x="3382703" y="5057775"/>
            <a:ext cx="11520763" cy="2759494"/>
            <a:chOff x="0" y="-114300"/>
            <a:chExt cx="15361017" cy="3679326"/>
          </a:xfrm>
        </p:grpSpPr>
        <p:sp>
          <p:nvSpPr>
            <p:cNvPr id="468" name="Google Shape;468;p20"/>
            <p:cNvSpPr/>
            <p:nvPr/>
          </p:nvSpPr>
          <p:spPr>
            <a:xfrm>
              <a:off x="0" y="0"/>
              <a:ext cx="15361017" cy="3565025"/>
            </a:xfrm>
            <a:custGeom>
              <a:rect b="b" l="l" r="r" t="t"/>
              <a:pathLst>
                <a:path extrusionOk="0" h="3565025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3565025"/>
                  </a:lnTo>
                  <a:lnTo>
                    <a:pt x="0" y="3565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69" name="Google Shape;469;p20"/>
            <p:cNvSpPr txBox="1"/>
            <p:nvPr/>
          </p:nvSpPr>
          <p:spPr>
            <a:xfrm>
              <a:off x="0" y="-114300"/>
              <a:ext cx="15361017" cy="3679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Types of Inheritance:</a:t>
              </a:r>
              <a:endParaRPr/>
            </a:p>
            <a:p>
              <a:pPr indent="-313055" lvl="1" marL="62611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Char char="•"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Single Inheritance : One parent, one child.</a:t>
              </a:r>
              <a:endParaRPr/>
            </a:p>
            <a:p>
              <a:pPr indent="-313055" lvl="1" marL="62611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Char char="•"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Multilevel Inheritance : Child class inherits from parent, which also has a parent.</a:t>
              </a:r>
              <a:endParaRPr/>
            </a:p>
            <a:p>
              <a:pPr indent="-313055" lvl="1" marL="62611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Char char="•"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Hierarchical Inheritance : One parent, multiple child classes.</a:t>
              </a:r>
              <a:endParaRPr/>
            </a:p>
          </p:txBody>
        </p:sp>
      </p:grpSp>
      <p:grpSp>
        <p:nvGrpSpPr>
          <p:cNvPr id="470" name="Google Shape;470;p20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471" name="Google Shape;471;p20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2" name="Google Shape;472;p20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Inheritance </a:t>
              </a:r>
              <a:endParaRPr/>
            </a:p>
          </p:txBody>
        </p:sp>
      </p:grpSp>
      <p:grpSp>
        <p:nvGrpSpPr>
          <p:cNvPr id="473" name="Google Shape;473;p20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474" name="Google Shape;474;p20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75" name="Google Shape;475;p20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481" name="Google Shape;481;p21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82" name="Google Shape;482;p21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483" name="Google Shape;483;p21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4" name="Google Shape;484;p21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5" name="Google Shape;485;p21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486" name="Google Shape;486;p21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487" name="Google Shape;487;p21"/>
          <p:cNvGrpSpPr/>
          <p:nvPr/>
        </p:nvGrpSpPr>
        <p:grpSpPr>
          <a:xfrm>
            <a:off x="3140796" y="5055587"/>
            <a:ext cx="6838675" cy="2245144"/>
            <a:chOff x="0" y="-114300"/>
            <a:chExt cx="9118233" cy="2993526"/>
          </a:xfrm>
        </p:grpSpPr>
        <p:sp>
          <p:nvSpPr>
            <p:cNvPr id="488" name="Google Shape;488;p21"/>
            <p:cNvSpPr/>
            <p:nvPr/>
          </p:nvSpPr>
          <p:spPr>
            <a:xfrm>
              <a:off x="0" y="0"/>
              <a:ext cx="9118233" cy="2879226"/>
            </a:xfrm>
            <a:custGeom>
              <a:rect b="b" l="l" r="r" t="t"/>
              <a:pathLst>
                <a:path extrusionOk="0" h="2879226" w="9118233">
                  <a:moveTo>
                    <a:pt x="0" y="0"/>
                  </a:moveTo>
                  <a:lnTo>
                    <a:pt x="9118233" y="0"/>
                  </a:lnTo>
                  <a:lnTo>
                    <a:pt x="9118233" y="2879226"/>
                  </a:lnTo>
                  <a:lnTo>
                    <a:pt x="0" y="28792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89" name="Google Shape;489;p21"/>
            <p:cNvSpPr txBox="1"/>
            <p:nvPr/>
          </p:nvSpPr>
          <p:spPr>
            <a:xfrm>
              <a:off x="0" y="-114300"/>
              <a:ext cx="9118233" cy="29935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1. Single Inheritance</a:t>
              </a:r>
              <a:endParaRPr/>
            </a:p>
            <a:p>
              <a:pPr indent="-313055" lvl="1" marL="62611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Char char="•"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One parent class and one child class.</a:t>
              </a:r>
              <a:endParaRPr/>
            </a:p>
            <a:p>
              <a:pPr indent="-313055" lvl="1" marL="62611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Char char="•"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Child inherits properties and behaviors of the parent.</a:t>
              </a:r>
              <a:endParaRPr/>
            </a:p>
          </p:txBody>
        </p:sp>
      </p:grpSp>
      <p:grpSp>
        <p:nvGrpSpPr>
          <p:cNvPr id="490" name="Google Shape;490;p21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491" name="Google Shape;491;p21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92" name="Google Shape;492;p21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Inheritance </a:t>
              </a:r>
              <a:endParaRPr/>
            </a:p>
          </p:txBody>
        </p:sp>
      </p:grpSp>
      <p:grpSp>
        <p:nvGrpSpPr>
          <p:cNvPr id="493" name="Google Shape;493;p21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494" name="Google Shape;494;p21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95" name="Google Shape;495;p21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496" name="Google Shape;496;p21"/>
          <p:cNvSpPr/>
          <p:nvPr/>
        </p:nvSpPr>
        <p:spPr>
          <a:xfrm>
            <a:off x="10151002" y="3815085"/>
            <a:ext cx="5856175" cy="5030105"/>
          </a:xfrm>
          <a:custGeom>
            <a:rect b="b" l="l" r="r" t="t"/>
            <a:pathLst>
              <a:path extrusionOk="0" h="5030105" w="5856175">
                <a:moveTo>
                  <a:pt x="0" y="0"/>
                </a:moveTo>
                <a:lnTo>
                  <a:pt x="5856176" y="0"/>
                </a:lnTo>
                <a:lnTo>
                  <a:pt x="5856176" y="5030105"/>
                </a:lnTo>
                <a:lnTo>
                  <a:pt x="0" y="5030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267889" l="-148088" r="-378556" t="-42518"/>
            </a:stretch>
          </a:blipFill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502" name="Google Shape;502;p22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03" name="Google Shape;503;p22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04" name="Google Shape;504;p22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5" name="Google Shape;505;p22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6" name="Google Shape;506;p22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507" name="Google Shape;507;p22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508" name="Google Shape;508;p22"/>
          <p:cNvGrpSpPr/>
          <p:nvPr/>
        </p:nvGrpSpPr>
        <p:grpSpPr>
          <a:xfrm>
            <a:off x="3563699" y="4863421"/>
            <a:ext cx="6388474" cy="2759494"/>
            <a:chOff x="0" y="-114300"/>
            <a:chExt cx="8517965" cy="3679326"/>
          </a:xfrm>
        </p:grpSpPr>
        <p:sp>
          <p:nvSpPr>
            <p:cNvPr id="509" name="Google Shape;509;p22"/>
            <p:cNvSpPr/>
            <p:nvPr/>
          </p:nvSpPr>
          <p:spPr>
            <a:xfrm>
              <a:off x="0" y="0"/>
              <a:ext cx="8517965" cy="3565025"/>
            </a:xfrm>
            <a:custGeom>
              <a:rect b="b" l="l" r="r" t="t"/>
              <a:pathLst>
                <a:path extrusionOk="0" h="3565025" w="8517965">
                  <a:moveTo>
                    <a:pt x="0" y="0"/>
                  </a:moveTo>
                  <a:lnTo>
                    <a:pt x="8517965" y="0"/>
                  </a:lnTo>
                  <a:lnTo>
                    <a:pt x="8517965" y="3565025"/>
                  </a:lnTo>
                  <a:lnTo>
                    <a:pt x="0" y="3565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10" name="Google Shape;510;p22"/>
            <p:cNvSpPr txBox="1"/>
            <p:nvPr/>
          </p:nvSpPr>
          <p:spPr>
            <a:xfrm>
              <a:off x="0" y="-114300"/>
              <a:ext cx="8517965" cy="3679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2. Multilevel Inheritance</a:t>
              </a:r>
              <a:endParaRPr/>
            </a:p>
            <a:p>
              <a:pPr indent="-313055" lvl="1" marL="62611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Char char="•"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 child class inherits from a parent class, and that parent class itself is a child of another class.</a:t>
              </a:r>
              <a:endParaRPr/>
            </a:p>
            <a:p>
              <a:pPr indent="0" lvl="0" marL="0" marR="0" rtl="0" algn="just">
                <a:lnSpc>
                  <a:spcPct val="13996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11" name="Google Shape;511;p22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512" name="Google Shape;512;p22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13" name="Google Shape;513;p22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Inheritance </a:t>
              </a:r>
              <a:endParaRPr/>
            </a:p>
          </p:txBody>
        </p:sp>
      </p:grpSp>
      <p:grpSp>
        <p:nvGrpSpPr>
          <p:cNvPr id="514" name="Google Shape;514;p22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515" name="Google Shape;515;p22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16" name="Google Shape;516;p22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517" name="Google Shape;517;p22"/>
          <p:cNvSpPr/>
          <p:nvPr/>
        </p:nvSpPr>
        <p:spPr>
          <a:xfrm>
            <a:off x="11116707" y="3815085"/>
            <a:ext cx="4908857" cy="5076681"/>
          </a:xfrm>
          <a:custGeom>
            <a:rect b="b" l="l" r="r" t="t"/>
            <a:pathLst>
              <a:path extrusionOk="0" h="5076681" w="4908857">
                <a:moveTo>
                  <a:pt x="0" y="0"/>
                </a:moveTo>
                <a:lnTo>
                  <a:pt x="4908857" y="0"/>
                </a:lnTo>
                <a:lnTo>
                  <a:pt x="4908857" y="5076681"/>
                </a:lnTo>
                <a:lnTo>
                  <a:pt x="0" y="5076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49121" l="-119389" r="-291544" t="-28794"/>
            </a:stretch>
          </a:blipFill>
          <a:ln>
            <a:noFill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523" name="Google Shape;523;p23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24" name="Google Shape;524;p23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25" name="Google Shape;525;p23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6" name="Google Shape;526;p23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7" name="Google Shape;527;p23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528" name="Google Shape;528;p23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529" name="Google Shape;529;p23"/>
          <p:cNvGrpSpPr/>
          <p:nvPr/>
        </p:nvGrpSpPr>
        <p:grpSpPr>
          <a:xfrm>
            <a:off x="3140796" y="4665062"/>
            <a:ext cx="6138972" cy="2759494"/>
            <a:chOff x="0" y="-114300"/>
            <a:chExt cx="8185296" cy="3679326"/>
          </a:xfrm>
        </p:grpSpPr>
        <p:sp>
          <p:nvSpPr>
            <p:cNvPr id="530" name="Google Shape;530;p23"/>
            <p:cNvSpPr/>
            <p:nvPr/>
          </p:nvSpPr>
          <p:spPr>
            <a:xfrm>
              <a:off x="0" y="0"/>
              <a:ext cx="8185296" cy="3565025"/>
            </a:xfrm>
            <a:custGeom>
              <a:rect b="b" l="l" r="r" t="t"/>
              <a:pathLst>
                <a:path extrusionOk="0" h="3565025" w="8185296">
                  <a:moveTo>
                    <a:pt x="0" y="0"/>
                  </a:moveTo>
                  <a:lnTo>
                    <a:pt x="8185296" y="0"/>
                  </a:lnTo>
                  <a:lnTo>
                    <a:pt x="8185296" y="3565025"/>
                  </a:lnTo>
                  <a:lnTo>
                    <a:pt x="0" y="3565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31" name="Google Shape;531;p23"/>
            <p:cNvSpPr txBox="1"/>
            <p:nvPr/>
          </p:nvSpPr>
          <p:spPr>
            <a:xfrm>
              <a:off x="0" y="-114300"/>
              <a:ext cx="8185296" cy="3679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3. Hierarchical Inheritance</a:t>
              </a:r>
              <a:endParaRPr/>
            </a:p>
            <a:p>
              <a:pPr indent="-313055" lvl="1" marL="62611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Char char="•"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One parent class and multiple child classes.</a:t>
              </a:r>
              <a:endParaRPr/>
            </a:p>
            <a:p>
              <a:pPr indent="-313055" lvl="1" marL="626111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Char char="•"/>
              </a:pPr>
              <a:r>
                <a:rPr b="0" i="0" lang="en-US" sz="29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Each child inherits properties and behaviors from the parent.</a:t>
              </a:r>
              <a:endParaRPr/>
            </a:p>
          </p:txBody>
        </p:sp>
      </p:grpSp>
      <p:grpSp>
        <p:nvGrpSpPr>
          <p:cNvPr id="532" name="Google Shape;532;p23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533" name="Google Shape;533;p23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34" name="Google Shape;534;p23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Inheritance </a:t>
              </a:r>
              <a:endParaRPr/>
            </a:p>
          </p:txBody>
        </p:sp>
      </p:grpSp>
      <p:grpSp>
        <p:nvGrpSpPr>
          <p:cNvPr id="535" name="Google Shape;535;p23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536" name="Google Shape;536;p23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37" name="Google Shape;537;p23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538" name="Google Shape;538;p23"/>
          <p:cNvSpPr/>
          <p:nvPr/>
        </p:nvSpPr>
        <p:spPr>
          <a:xfrm>
            <a:off x="11159791" y="3916380"/>
            <a:ext cx="4982447" cy="4968399"/>
          </a:xfrm>
          <a:custGeom>
            <a:rect b="b" l="l" r="r" t="t"/>
            <a:pathLst>
              <a:path extrusionOk="0" h="4968399" w="4982447">
                <a:moveTo>
                  <a:pt x="0" y="0"/>
                </a:moveTo>
                <a:lnTo>
                  <a:pt x="4982447" y="0"/>
                </a:lnTo>
                <a:lnTo>
                  <a:pt x="4982447" y="4968400"/>
                </a:lnTo>
                <a:lnTo>
                  <a:pt x="0" y="4968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45542" l="-112428" r="-282523" t="-133670"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544" name="Google Shape;544;p24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45" name="Google Shape;545;p24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46" name="Google Shape;546;p24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7" name="Google Shape;547;p24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8" name="Google Shape;548;p24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549" name="Google Shape;549;p24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550" name="Google Shape;550;p24"/>
          <p:cNvGrpSpPr/>
          <p:nvPr/>
        </p:nvGrpSpPr>
        <p:grpSpPr>
          <a:xfrm>
            <a:off x="3140796" y="4191025"/>
            <a:ext cx="11520763" cy="702094"/>
            <a:chOff x="0" y="-114300"/>
            <a:chExt cx="15361017" cy="936126"/>
          </a:xfrm>
        </p:grpSpPr>
        <p:sp>
          <p:nvSpPr>
            <p:cNvPr id="551" name="Google Shape;551;p24"/>
            <p:cNvSpPr/>
            <p:nvPr/>
          </p:nvSpPr>
          <p:spPr>
            <a:xfrm>
              <a:off x="0" y="0"/>
              <a:ext cx="15361017" cy="821826"/>
            </a:xfrm>
            <a:custGeom>
              <a:rect b="b" l="l" r="r" t="t"/>
              <a:pathLst>
                <a:path extrusionOk="0" h="821826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821826"/>
                  </a:lnTo>
                  <a:lnTo>
                    <a:pt x="0" y="8218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52" name="Google Shape;552;p24"/>
            <p:cNvSpPr txBox="1"/>
            <p:nvPr/>
          </p:nvSpPr>
          <p:spPr>
            <a:xfrm>
              <a:off x="0" y="-114300"/>
              <a:ext cx="15361017" cy="9361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22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3" name="Google Shape;553;p24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554" name="Google Shape;554;p24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55" name="Google Shape;555;p24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Inheritance </a:t>
              </a:r>
              <a:endParaRPr/>
            </a:p>
          </p:txBody>
        </p:sp>
      </p:grpSp>
      <p:grpSp>
        <p:nvGrpSpPr>
          <p:cNvPr id="556" name="Google Shape;556;p24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557" name="Google Shape;557;p24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58" name="Google Shape;558;p24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559" name="Google Shape;559;p24"/>
          <p:cNvSpPr/>
          <p:nvPr/>
        </p:nvSpPr>
        <p:spPr>
          <a:xfrm>
            <a:off x="9945498" y="3939439"/>
            <a:ext cx="5938089" cy="4922282"/>
          </a:xfrm>
          <a:custGeom>
            <a:rect b="b" l="l" r="r" t="t"/>
            <a:pathLst>
              <a:path extrusionOk="0" h="4922282" w="5938089">
                <a:moveTo>
                  <a:pt x="0" y="0"/>
                </a:moveTo>
                <a:lnTo>
                  <a:pt x="5938090" y="0"/>
                </a:lnTo>
                <a:lnTo>
                  <a:pt x="5938090" y="4922282"/>
                </a:lnTo>
                <a:lnTo>
                  <a:pt x="0" y="4922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62797" l="-139994" r="-250610" t="-70135"/>
            </a:stretch>
          </a:blipFill>
          <a:ln>
            <a:noFill/>
          </a:ln>
        </p:spPr>
      </p:sp>
      <p:sp>
        <p:nvSpPr>
          <p:cNvPr id="560" name="Google Shape;560;p24"/>
          <p:cNvSpPr txBox="1"/>
          <p:nvPr/>
        </p:nvSpPr>
        <p:spPr>
          <a:xfrm>
            <a:off x="2595805" y="4378255"/>
            <a:ext cx="6729309" cy="3930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60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Constructor Chaining and (super) Keyword</a:t>
            </a:r>
            <a:endParaRPr/>
          </a:p>
          <a:p>
            <a:pPr indent="-297945" lvl="1" marL="5958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60"/>
              <a:buFont typeface="Arial"/>
              <a:buChar char="•"/>
            </a:pPr>
            <a:r>
              <a:rPr b="1" i="0" lang="en-US" sz="27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super()</a:t>
            </a:r>
            <a:r>
              <a:rPr b="0" i="0" lang="en-US" sz="27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calls the parent class constructor.</a:t>
            </a:r>
            <a:endParaRPr/>
          </a:p>
          <a:p>
            <a:pPr indent="-297945" lvl="1" marL="5958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60"/>
              <a:buFont typeface="Arial"/>
              <a:buChar char="•"/>
            </a:pPr>
            <a:r>
              <a:rPr b="0" i="0" lang="en-US" sz="27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Used to initialize parent class attributes.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60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Rules:</a:t>
            </a:r>
            <a:endParaRPr/>
          </a:p>
          <a:p>
            <a:pPr indent="-297945" lvl="1" marL="5958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60"/>
              <a:buFont typeface="Arial"/>
              <a:buChar char="•"/>
            </a:pPr>
            <a:r>
              <a:rPr b="1" i="0" lang="en-US" sz="27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super()</a:t>
            </a:r>
            <a:r>
              <a:rPr b="0" i="0" lang="en-US" sz="27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must be the first statement in the constructor.</a:t>
            </a:r>
            <a:endParaRPr/>
          </a:p>
          <a:p>
            <a:pPr indent="-297945" lvl="1" marL="5958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60"/>
              <a:buFont typeface="Arial"/>
              <a:buChar char="•"/>
            </a:pPr>
            <a:r>
              <a:rPr b="0" i="0" lang="en-US" sz="27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If a parent class has a parameterized constructor, it must be explicitly called.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566" name="Google Shape;566;p25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67" name="Google Shape;567;p25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68" name="Google Shape;568;p25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9" name="Google Shape;569;p25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0" name="Google Shape;570;p25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571" name="Google Shape;571;p25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572" name="Google Shape;572;p25"/>
          <p:cNvGrpSpPr/>
          <p:nvPr/>
        </p:nvGrpSpPr>
        <p:grpSpPr>
          <a:xfrm>
            <a:off x="3140796" y="4134061"/>
            <a:ext cx="11381897" cy="2794482"/>
            <a:chOff x="0" y="-104775"/>
            <a:chExt cx="15361017" cy="3771435"/>
          </a:xfrm>
        </p:grpSpPr>
        <p:sp>
          <p:nvSpPr>
            <p:cNvPr id="573" name="Google Shape;573;p25"/>
            <p:cNvSpPr/>
            <p:nvPr/>
          </p:nvSpPr>
          <p:spPr>
            <a:xfrm>
              <a:off x="0" y="0"/>
              <a:ext cx="15361017" cy="3666660"/>
            </a:xfrm>
            <a:custGeom>
              <a:rect b="b" l="l" r="r" t="t"/>
              <a:pathLst>
                <a:path extrusionOk="0" h="3666660" w="15361017">
                  <a:moveTo>
                    <a:pt x="0" y="0"/>
                  </a:moveTo>
                  <a:lnTo>
                    <a:pt x="15361017" y="0"/>
                  </a:lnTo>
                  <a:lnTo>
                    <a:pt x="15361017" y="3666660"/>
                  </a:lnTo>
                  <a:lnTo>
                    <a:pt x="0" y="3666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74" name="Google Shape;574;p25"/>
            <p:cNvSpPr txBox="1"/>
            <p:nvPr/>
          </p:nvSpPr>
          <p:spPr>
            <a:xfrm>
              <a:off x="0" y="-104775"/>
              <a:ext cx="15361017" cy="3771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Ability to present the same interface for different forms (data types).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Behavior is determined at </a:t>
              </a:r>
              <a:r>
                <a:rPr b="1" i="0" lang="en-US" sz="25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runtime 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or </a:t>
              </a:r>
              <a:r>
                <a:rPr b="1" i="0" lang="en-US" sz="25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compile time</a:t>
              </a:r>
              <a:r>
                <a:rPr b="0" i="0" lang="en-US" sz="25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.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Why Use Polymorphism?</a:t>
              </a:r>
              <a:endParaRPr/>
            </a:p>
            <a:p>
              <a:pPr indent="-269875" lvl="1" marL="539753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5B4"/>
                </a:buClr>
                <a:buSzPts val="2500"/>
                <a:buFont typeface="Arial"/>
                <a:buChar char="•"/>
              </a:pPr>
              <a:r>
                <a:rPr b="1" i="0" lang="en-US" sz="25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Code Flexibility: 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Handle different objects uniformly.</a:t>
              </a:r>
              <a:endParaRPr/>
            </a:p>
            <a:p>
              <a:pPr indent="-269875" lvl="1" marL="539753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5B4"/>
                </a:buClr>
                <a:buSzPts val="2500"/>
                <a:buFont typeface="Arial"/>
                <a:buChar char="•"/>
              </a:pPr>
              <a:r>
                <a:rPr b="1" i="0" lang="en-US" sz="25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Extensibility:</a:t>
              </a:r>
              <a:r>
                <a:rPr b="0" i="0" lang="en-US" sz="25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Add new functionality with minimal code change</a:t>
              </a:r>
              <a:endParaRPr/>
            </a:p>
          </p:txBody>
        </p:sp>
      </p:grpSp>
      <p:grpSp>
        <p:nvGrpSpPr>
          <p:cNvPr id="575" name="Google Shape;575;p25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576" name="Google Shape;576;p25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77" name="Google Shape;577;p25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Polymorphism </a:t>
              </a:r>
              <a:endParaRPr/>
            </a:p>
          </p:txBody>
        </p:sp>
      </p:grpSp>
      <p:grpSp>
        <p:nvGrpSpPr>
          <p:cNvPr id="578" name="Google Shape;578;p25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579" name="Google Shape;579;p25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80" name="Google Shape;580;p25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grpSp>
        <p:nvGrpSpPr>
          <p:cNvPr id="581" name="Google Shape;581;p25"/>
          <p:cNvGrpSpPr/>
          <p:nvPr/>
        </p:nvGrpSpPr>
        <p:grpSpPr>
          <a:xfrm>
            <a:off x="3227005" y="7075062"/>
            <a:ext cx="7671546" cy="1480979"/>
            <a:chOff x="0" y="-104775"/>
            <a:chExt cx="10228728" cy="1974639"/>
          </a:xfrm>
        </p:grpSpPr>
        <p:sp>
          <p:nvSpPr>
            <p:cNvPr id="582" name="Google Shape;582;p25"/>
            <p:cNvSpPr/>
            <p:nvPr/>
          </p:nvSpPr>
          <p:spPr>
            <a:xfrm>
              <a:off x="0" y="0"/>
              <a:ext cx="10228728" cy="1869864"/>
            </a:xfrm>
            <a:custGeom>
              <a:rect b="b" l="l" r="r" t="t"/>
              <a:pathLst>
                <a:path extrusionOk="0" h="1869864" w="10228728">
                  <a:moveTo>
                    <a:pt x="0" y="0"/>
                  </a:moveTo>
                  <a:lnTo>
                    <a:pt x="10228728" y="0"/>
                  </a:lnTo>
                  <a:lnTo>
                    <a:pt x="10228728" y="1869864"/>
                  </a:lnTo>
                  <a:lnTo>
                    <a:pt x="0" y="18698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83" name="Google Shape;583;p25"/>
            <p:cNvSpPr txBox="1"/>
            <p:nvPr/>
          </p:nvSpPr>
          <p:spPr>
            <a:xfrm>
              <a:off x="0" y="-104775"/>
              <a:ext cx="10228728" cy="19746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500" u="none" cap="none" strike="noStrike">
                  <a:solidFill>
                    <a:srgbClr val="0065B4"/>
                  </a:solidFill>
                  <a:latin typeface="Poppins"/>
                  <a:ea typeface="Poppins"/>
                  <a:cs typeface="Poppins"/>
                  <a:sym typeface="Poppins"/>
                </a:rPr>
                <a:t>Types of Polymorphism:</a:t>
              </a:r>
              <a:endParaRPr/>
            </a:p>
            <a:p>
              <a:pPr indent="-269875" lvl="1" marL="539753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Poppins"/>
                <a:buAutoNum type="arabicPeriod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Compile-Time Polymorphism</a:t>
              </a:r>
              <a:r>
                <a:rPr b="1" i="0" lang="en-US" sz="25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(Static)</a:t>
              </a:r>
              <a:endParaRPr/>
            </a:p>
            <a:p>
              <a:pPr indent="-269875" lvl="1" marL="539753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Poppins"/>
                <a:buAutoNum type="arabicPeriod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Run-Time Polymorphism </a:t>
              </a:r>
              <a:r>
                <a:rPr b="1" i="0" lang="en-US" sz="25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(Dynamic)</a:t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589" name="Google Shape;589;p26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90" name="Google Shape;590;p26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591" name="Google Shape;591;p26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2" name="Google Shape;592;p26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3" name="Google Shape;593;p26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594" name="Google Shape;594;p26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595" name="Google Shape;595;p26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596" name="Google Shape;596;p26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597" name="Google Shape;597;p26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Polymorphism </a:t>
              </a:r>
              <a:endParaRPr/>
            </a:p>
          </p:txBody>
        </p:sp>
      </p:grpSp>
      <p:grpSp>
        <p:nvGrpSpPr>
          <p:cNvPr id="598" name="Google Shape;598;p26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599" name="Google Shape;599;p26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00" name="Google Shape;600;p26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601" name="Google Shape;601;p26"/>
          <p:cNvSpPr/>
          <p:nvPr/>
        </p:nvSpPr>
        <p:spPr>
          <a:xfrm>
            <a:off x="9734901" y="4007818"/>
            <a:ext cx="6407337" cy="4785525"/>
          </a:xfrm>
          <a:custGeom>
            <a:rect b="b" l="l" r="r" t="t"/>
            <a:pathLst>
              <a:path extrusionOk="0" h="4785525" w="6407337">
                <a:moveTo>
                  <a:pt x="0" y="0"/>
                </a:moveTo>
                <a:lnTo>
                  <a:pt x="6407337" y="0"/>
                </a:lnTo>
                <a:lnTo>
                  <a:pt x="6407337" y="4785524"/>
                </a:lnTo>
                <a:lnTo>
                  <a:pt x="0" y="4785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23049" l="-96478" r="-141770" t="-31695"/>
            </a:stretch>
          </a:blipFill>
          <a:ln>
            <a:noFill/>
          </a:ln>
        </p:spPr>
      </p:sp>
      <p:sp>
        <p:nvSpPr>
          <p:cNvPr id="602" name="Google Shape;602;p26"/>
          <p:cNvSpPr txBox="1"/>
          <p:nvPr/>
        </p:nvSpPr>
        <p:spPr>
          <a:xfrm>
            <a:off x="2390677" y="4282446"/>
            <a:ext cx="7139564" cy="3836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Compile-Time Polymorphism (Static Binding)</a:t>
            </a:r>
            <a:endParaRPr/>
          </a:p>
          <a:p>
            <a:pPr indent="-330328" lvl="1" marL="66065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Poppins"/>
              <a:buAutoNum type="arabicPeriod"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Method binding is determined at compile time.</a:t>
            </a:r>
            <a:endParaRPr/>
          </a:p>
          <a:p>
            <a:pPr indent="-330328" lvl="1" marL="66065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Poppins"/>
              <a:buAutoNum type="arabicPeriod"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Achieved through method overloading and operator overloading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</a:t>
            </a:r>
            <a:r>
              <a:rPr b="1" i="0" lang="en-US" sz="30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(not supported in Dart)</a:t>
            </a:r>
            <a:r>
              <a:rPr b="0" i="0" lang="en-US" sz="30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608" name="Google Shape;608;p27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609" name="Google Shape;609;p27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610" name="Google Shape;610;p27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1" name="Google Shape;611;p27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2" name="Google Shape;612;p27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613" name="Google Shape;613;p27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614" name="Google Shape;614;p27"/>
          <p:cNvGrpSpPr/>
          <p:nvPr/>
        </p:nvGrpSpPr>
        <p:grpSpPr>
          <a:xfrm>
            <a:off x="2614680" y="4657918"/>
            <a:ext cx="7558997" cy="1798606"/>
            <a:chOff x="0" y="-123825"/>
            <a:chExt cx="10078662" cy="2398141"/>
          </a:xfrm>
        </p:grpSpPr>
        <p:sp>
          <p:nvSpPr>
            <p:cNvPr id="615" name="Google Shape;615;p27"/>
            <p:cNvSpPr/>
            <p:nvPr/>
          </p:nvSpPr>
          <p:spPr>
            <a:xfrm>
              <a:off x="0" y="0"/>
              <a:ext cx="10078662" cy="2274316"/>
            </a:xfrm>
            <a:custGeom>
              <a:rect b="b" l="l" r="r" t="t"/>
              <a:pathLst>
                <a:path extrusionOk="0" h="2274316" w="10078662">
                  <a:moveTo>
                    <a:pt x="0" y="0"/>
                  </a:moveTo>
                  <a:lnTo>
                    <a:pt x="10078662" y="0"/>
                  </a:lnTo>
                  <a:lnTo>
                    <a:pt x="10078662" y="2274316"/>
                  </a:lnTo>
                  <a:lnTo>
                    <a:pt x="0" y="22743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16" name="Google Shape;616;p27"/>
            <p:cNvSpPr txBox="1"/>
            <p:nvPr/>
          </p:nvSpPr>
          <p:spPr>
            <a:xfrm>
              <a:off x="0" y="-123825"/>
              <a:ext cx="10078661" cy="239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1" i="0" lang="en-US" sz="30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Run-Time Polymorphism (Dynamic Binding)</a:t>
              </a:r>
              <a:endParaRPr/>
            </a:p>
            <a:p>
              <a:pPr indent="-323850" lvl="1" marL="64770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Char char="•"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Method binding is determined at runtime.</a:t>
              </a:r>
              <a:endParaRPr/>
            </a:p>
            <a:p>
              <a:pPr indent="-323850" lvl="1" marL="64770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Char char="•"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Achieved through method overriding.</a:t>
              </a:r>
              <a:endParaRPr/>
            </a:p>
          </p:txBody>
        </p:sp>
      </p:grpSp>
      <p:grpSp>
        <p:nvGrpSpPr>
          <p:cNvPr id="617" name="Google Shape;617;p27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618" name="Google Shape;618;p27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19" name="Google Shape;619;p27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Polymorphism </a:t>
              </a:r>
              <a:endParaRPr/>
            </a:p>
          </p:txBody>
        </p:sp>
      </p:grpSp>
      <p:grpSp>
        <p:nvGrpSpPr>
          <p:cNvPr id="620" name="Google Shape;620;p27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621" name="Google Shape;621;p27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22" name="Google Shape;622;p27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623" name="Google Shape;623;p27"/>
          <p:cNvSpPr/>
          <p:nvPr/>
        </p:nvSpPr>
        <p:spPr>
          <a:xfrm>
            <a:off x="10773658" y="3900835"/>
            <a:ext cx="5368580" cy="4999490"/>
          </a:xfrm>
          <a:custGeom>
            <a:rect b="b" l="l" r="r" t="t"/>
            <a:pathLst>
              <a:path extrusionOk="0" h="4999490" w="5368580">
                <a:moveTo>
                  <a:pt x="0" y="0"/>
                </a:moveTo>
                <a:lnTo>
                  <a:pt x="5368580" y="0"/>
                </a:lnTo>
                <a:lnTo>
                  <a:pt x="5368580" y="4999490"/>
                </a:lnTo>
                <a:lnTo>
                  <a:pt x="0" y="49994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81496" l="-105312" r="-168295" t="-44186"/>
            </a:stretch>
          </a:blipFill>
          <a:ln>
            <a:noFill/>
          </a:ln>
        </p:spPr>
      </p:sp>
      <p:sp>
        <p:nvSpPr>
          <p:cNvPr id="624" name="Google Shape;624;p27"/>
          <p:cNvSpPr txBox="1"/>
          <p:nvPr/>
        </p:nvSpPr>
        <p:spPr>
          <a:xfrm>
            <a:off x="2661327" y="6787747"/>
            <a:ext cx="8112331" cy="1556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Why Dynamic?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6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method to be executed is determined at runtime based on the actual object type (Dog).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630" name="Google Shape;630;p28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631" name="Google Shape;631;p28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632" name="Google Shape;632;p28"/>
          <p:cNvSpPr/>
          <p:nvPr/>
        </p:nvSpPr>
        <p:spPr>
          <a:xfrm>
            <a:off x="1167253" y="3034246"/>
            <a:ext cx="16497573" cy="6054637"/>
          </a:xfrm>
          <a:custGeom>
            <a:rect b="b" l="l" r="r" t="t"/>
            <a:pathLst>
              <a:path extrusionOk="0" h="6054637" w="16497573">
                <a:moveTo>
                  <a:pt x="0" y="0"/>
                </a:moveTo>
                <a:lnTo>
                  <a:pt x="16497574" y="0"/>
                </a:lnTo>
                <a:lnTo>
                  <a:pt x="16497574" y="6054637"/>
                </a:lnTo>
                <a:lnTo>
                  <a:pt x="0" y="6054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3" name="Google Shape;633;p28"/>
          <p:cNvSpPr/>
          <p:nvPr/>
        </p:nvSpPr>
        <p:spPr>
          <a:xfrm>
            <a:off x="5572083" y="1079169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4" name="Google Shape;634;p28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635" name="Google Shape;635;p28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636" name="Google Shape;636;p28"/>
          <p:cNvGrpSpPr/>
          <p:nvPr/>
        </p:nvGrpSpPr>
        <p:grpSpPr>
          <a:xfrm rot="-102745">
            <a:off x="5768212" y="1391069"/>
            <a:ext cx="6343934" cy="915661"/>
            <a:chOff x="0" y="-85725"/>
            <a:chExt cx="8458579" cy="1220881"/>
          </a:xfrm>
        </p:grpSpPr>
        <p:sp>
          <p:nvSpPr>
            <p:cNvPr id="637" name="Google Shape;637;p28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38" name="Google Shape;638;p28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grpSp>
        <p:nvGrpSpPr>
          <p:cNvPr id="639" name="Google Shape;639;p28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640" name="Google Shape;640;p28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41" name="Google Shape;641;p28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642" name="Google Shape;642;p28"/>
          <p:cNvSpPr txBox="1"/>
          <p:nvPr/>
        </p:nvSpPr>
        <p:spPr>
          <a:xfrm>
            <a:off x="2054048" y="3599162"/>
            <a:ext cx="14723984" cy="4781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2713" lvl="1" marL="725427" marR="0" rtl="0" algn="l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9"/>
              <a:buFont typeface="Poppins"/>
              <a:buAutoNum type="arabicPeriod"/>
            </a:pPr>
            <a:r>
              <a:rPr b="0" i="0" lang="en-US" sz="33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 a Shape class with a color and name property.</a:t>
            </a:r>
            <a:endParaRPr/>
          </a:p>
          <a:p>
            <a:pPr indent="-362713" lvl="1" marL="725427" marR="0" rtl="0" algn="l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9"/>
              <a:buFont typeface="Poppins"/>
              <a:buAutoNum type="arabicPeriod"/>
            </a:pPr>
            <a:r>
              <a:rPr b="0" i="0" lang="en-US" sz="33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Make color private and use getters and setters to access it.</a:t>
            </a:r>
            <a:endParaRPr/>
          </a:p>
          <a:p>
            <a:pPr indent="-362713" lvl="1" marL="725427" marR="0" rtl="0" algn="l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9"/>
              <a:buFont typeface="Poppins"/>
              <a:buAutoNum type="arabicPeriod"/>
            </a:pPr>
            <a:r>
              <a:rPr b="0" i="0" lang="en-US" sz="33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 two classes Circle and Rectangle that inherit from Shape.</a:t>
            </a:r>
            <a:endParaRPr/>
          </a:p>
          <a:p>
            <a:pPr indent="-362713" lvl="1" marL="725427" marR="0" rtl="0" algn="l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9"/>
              <a:buFont typeface="Poppins"/>
              <a:buAutoNum type="arabicPeriod"/>
            </a:pPr>
            <a:r>
              <a:rPr b="0" i="0" lang="en-US" sz="33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Circle should have a radius and a method to calculate its area.</a:t>
            </a:r>
            <a:endParaRPr/>
          </a:p>
          <a:p>
            <a:pPr indent="-362713" lvl="1" marL="725427" marR="0" rtl="0" algn="l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9"/>
              <a:buFont typeface="Poppins"/>
              <a:buAutoNum type="arabicPeriod"/>
            </a:pPr>
            <a:r>
              <a:rPr b="0" i="0" lang="en-US" sz="33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Rectangle should have width and height and a method to calculate its area.</a:t>
            </a:r>
            <a:endParaRPr/>
          </a:p>
          <a:p>
            <a:pPr indent="-362713" lvl="1" marL="725427" marR="0" rtl="0" algn="l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9"/>
              <a:buFont typeface="Poppins"/>
              <a:buAutoNum type="arabicPeriod"/>
            </a:pPr>
            <a:r>
              <a:rPr b="0" i="0" lang="en-US" sz="33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 a displayDetails() method in Shape to print the shape's details.</a:t>
            </a:r>
            <a:endParaRPr/>
          </a:p>
          <a:p>
            <a:pPr indent="-362713" lvl="1" marL="725427" marR="0" rtl="0" algn="l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9"/>
              <a:buFont typeface="Poppins"/>
              <a:buAutoNum type="arabicPeriod"/>
            </a:pPr>
            <a:r>
              <a:rPr b="0" i="0" lang="en-US" sz="33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Override this method in Circle and Rectangle to show their specific details.</a:t>
            </a:r>
            <a:endParaRPr/>
          </a:p>
          <a:p>
            <a:pPr indent="-362713" lvl="1" marL="725427" marR="0" rtl="0" algn="l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9"/>
              <a:buFont typeface="Poppins"/>
              <a:buAutoNum type="arabicPeriod"/>
            </a:pPr>
            <a:r>
              <a:rPr b="0" i="0" lang="en-US" sz="33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 a list of shapes and use a loop to display details of each shape.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648" name="Google Shape;648;p29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649" name="Google Shape;649;p29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650" name="Google Shape;650;p29"/>
          <p:cNvSpPr/>
          <p:nvPr/>
        </p:nvSpPr>
        <p:spPr>
          <a:xfrm>
            <a:off x="1167253" y="3034246"/>
            <a:ext cx="16497573" cy="6054637"/>
          </a:xfrm>
          <a:custGeom>
            <a:rect b="b" l="l" r="r" t="t"/>
            <a:pathLst>
              <a:path extrusionOk="0" h="6054637" w="16497573">
                <a:moveTo>
                  <a:pt x="0" y="0"/>
                </a:moveTo>
                <a:lnTo>
                  <a:pt x="16497574" y="0"/>
                </a:lnTo>
                <a:lnTo>
                  <a:pt x="16497574" y="6054637"/>
                </a:lnTo>
                <a:lnTo>
                  <a:pt x="0" y="6054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1" name="Google Shape;651;p29"/>
          <p:cNvSpPr/>
          <p:nvPr/>
        </p:nvSpPr>
        <p:spPr>
          <a:xfrm>
            <a:off x="5572083" y="1079169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4" y="0"/>
                </a:lnTo>
                <a:lnTo>
                  <a:pt x="7143834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2" name="Google Shape;652;p29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653" name="Google Shape;653;p29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654" name="Google Shape;654;p29"/>
          <p:cNvGrpSpPr/>
          <p:nvPr/>
        </p:nvGrpSpPr>
        <p:grpSpPr>
          <a:xfrm rot="-102745">
            <a:off x="5768212" y="1391069"/>
            <a:ext cx="6343934" cy="915661"/>
            <a:chOff x="0" y="-85725"/>
            <a:chExt cx="8458579" cy="1220881"/>
          </a:xfrm>
        </p:grpSpPr>
        <p:sp>
          <p:nvSpPr>
            <p:cNvPr id="655" name="Google Shape;655;p29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56" name="Google Shape;656;p29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task</a:t>
              </a:r>
              <a:endParaRPr/>
            </a:p>
          </p:txBody>
        </p:sp>
      </p:grpSp>
      <p:grpSp>
        <p:nvGrpSpPr>
          <p:cNvPr id="657" name="Google Shape;657;p29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658" name="Google Shape;658;p29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59" name="Google Shape;659;p29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660" name="Google Shape;660;p29"/>
          <p:cNvSpPr txBox="1"/>
          <p:nvPr/>
        </p:nvSpPr>
        <p:spPr>
          <a:xfrm>
            <a:off x="895213" y="5605825"/>
            <a:ext cx="16497573" cy="806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5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Software solutions company system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38" name="Google Shape;138;p3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39" name="Google Shape;139;p3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40" name="Google Shape;140;p3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3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3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143" name="Google Shape;143;p3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144" name="Google Shape;144;p3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145" name="Google Shape;145;p3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46" name="Google Shape;146;p3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quiz</a:t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148" name="Google Shape;148;p3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49" name="Google Shape;149;p3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150" name="Google Shape;150;p3"/>
          <p:cNvSpPr txBox="1"/>
          <p:nvPr/>
        </p:nvSpPr>
        <p:spPr>
          <a:xfrm>
            <a:off x="2701826" y="5370367"/>
            <a:ext cx="12884348" cy="2003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collection type in Dart maintains the insertion order of elements?</a:t>
            </a:r>
            <a:endParaRPr/>
          </a:p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A) Set</a:t>
            </a:r>
            <a:endParaRPr/>
          </a:p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B) Map</a:t>
            </a:r>
            <a:endParaRPr/>
          </a:p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C) List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666" name="Google Shape;666;p30"/>
          <p:cNvSpPr/>
          <p:nvPr/>
        </p:nvSpPr>
        <p:spPr>
          <a:xfrm>
            <a:off x="4134397" y="3501256"/>
            <a:ext cx="10019205" cy="2429106"/>
          </a:xfrm>
          <a:custGeom>
            <a:rect b="b" l="l" r="r" t="t"/>
            <a:pathLst>
              <a:path extrusionOk="0" h="2429106" w="10019205">
                <a:moveTo>
                  <a:pt x="0" y="0"/>
                </a:moveTo>
                <a:lnTo>
                  <a:pt x="10019205" y="0"/>
                </a:lnTo>
                <a:lnTo>
                  <a:pt x="10019205" y="2429106"/>
                </a:lnTo>
                <a:lnTo>
                  <a:pt x="0" y="2429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67" name="Google Shape;667;p30"/>
          <p:cNvGrpSpPr/>
          <p:nvPr/>
        </p:nvGrpSpPr>
        <p:grpSpPr>
          <a:xfrm>
            <a:off x="5328656" y="3750981"/>
            <a:ext cx="7630688" cy="2079686"/>
            <a:chOff x="0" y="-85725"/>
            <a:chExt cx="10174250" cy="2772914"/>
          </a:xfrm>
        </p:grpSpPr>
        <p:sp>
          <p:nvSpPr>
            <p:cNvPr id="668" name="Google Shape;668;p30"/>
            <p:cNvSpPr/>
            <p:nvPr/>
          </p:nvSpPr>
          <p:spPr>
            <a:xfrm>
              <a:off x="0" y="0"/>
              <a:ext cx="10174250" cy="2687189"/>
            </a:xfrm>
            <a:custGeom>
              <a:rect b="b" l="l" r="r" t="t"/>
              <a:pathLst>
                <a:path extrusionOk="0" h="2687189" w="10174250">
                  <a:moveTo>
                    <a:pt x="0" y="0"/>
                  </a:moveTo>
                  <a:lnTo>
                    <a:pt x="10174250" y="0"/>
                  </a:lnTo>
                  <a:lnTo>
                    <a:pt x="10174250" y="2687189"/>
                  </a:lnTo>
                  <a:lnTo>
                    <a:pt x="0" y="26871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69" name="Google Shape;669;p30"/>
            <p:cNvSpPr txBox="1"/>
            <p:nvPr/>
          </p:nvSpPr>
          <p:spPr>
            <a:xfrm>
              <a:off x="0" y="-85725"/>
              <a:ext cx="10174250" cy="27729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tHANK YOU </a:t>
              </a:r>
              <a:endParaRPr/>
            </a:p>
            <a:p>
              <a:pPr indent="0" lvl="0" marL="0" marR="0" rtl="0" algn="ctr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8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SEE YOU NEXT TIME </a:t>
              </a:r>
              <a:endParaRPr/>
            </a:p>
          </p:txBody>
        </p:sp>
      </p:grpSp>
      <p:sp>
        <p:nvSpPr>
          <p:cNvPr id="670" name="Google Shape;670;p30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671" name="Google Shape;671;p30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672" name="Google Shape;672;p30"/>
          <p:cNvSpPr/>
          <p:nvPr/>
        </p:nvSpPr>
        <p:spPr>
          <a:xfrm>
            <a:off x="2088564" y="1300364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673" name="Google Shape;673;p30"/>
          <p:cNvSpPr/>
          <p:nvPr/>
        </p:nvSpPr>
        <p:spPr>
          <a:xfrm>
            <a:off x="14904381" y="1300364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674" name="Google Shape;674;p30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675" name="Google Shape;675;p30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676" name="Google Shape;676;p30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77" name="Google Shape;677;p30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56" name="Google Shape;156;p4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57" name="Google Shape;157;p4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58" name="Google Shape;158;p4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4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4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161" name="Google Shape;161;p4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162" name="Google Shape;162;p4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163" name="Google Shape;163;p4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64" name="Google Shape;164;p4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quiz</a:t>
              </a:r>
              <a:endParaRPr/>
            </a:p>
          </p:txBody>
        </p:sp>
      </p:grpSp>
      <p:grpSp>
        <p:nvGrpSpPr>
          <p:cNvPr id="165" name="Google Shape;165;p4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166" name="Google Shape;166;p4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67" name="Google Shape;167;p4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168" name="Google Shape;168;p4"/>
          <p:cNvSpPr txBox="1"/>
          <p:nvPr/>
        </p:nvSpPr>
        <p:spPr>
          <a:xfrm>
            <a:off x="6637441" y="5252380"/>
            <a:ext cx="5013118" cy="690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Answer: </a:t>
            </a:r>
            <a:r>
              <a:rPr b="0" i="0" lang="en-US" sz="4097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C) List</a:t>
            </a:r>
            <a:endParaRPr/>
          </a:p>
        </p:txBody>
      </p:sp>
      <p:sp>
        <p:nvSpPr>
          <p:cNvPr id="169" name="Google Shape;169;p4"/>
          <p:cNvSpPr txBox="1"/>
          <p:nvPr/>
        </p:nvSpPr>
        <p:spPr>
          <a:xfrm>
            <a:off x="2356426" y="6658115"/>
            <a:ext cx="13573317" cy="1105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78" u="none" cap="none" strike="noStrike">
                <a:solidFill>
                  <a:srgbClr val="0065B4"/>
                </a:solidFill>
                <a:latin typeface="Arial"/>
                <a:ea typeface="Arial"/>
                <a:cs typeface="Arial"/>
                <a:sym typeface="Arial"/>
              </a:rPr>
              <a:t> The List maintains the order in which elements are inserted, whereas a Set and Map do not guarantee order.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75" name="Google Shape;175;p5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76" name="Google Shape;176;p5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77" name="Google Shape;177;p5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5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5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180" name="Google Shape;180;p5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181" name="Google Shape;181;p5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182" name="Google Shape;182;p5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3" name="Google Shape;183;p5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quiz</a:t>
              </a:r>
              <a:endParaRPr/>
            </a:p>
          </p:txBody>
        </p:sp>
      </p:grpSp>
      <p:grpSp>
        <p:nvGrpSpPr>
          <p:cNvPr id="184" name="Google Shape;184;p5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185" name="Google Shape;185;p5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6" name="Google Shape;186;p5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187" name="Google Shape;187;p5"/>
          <p:cNvSpPr txBox="1"/>
          <p:nvPr/>
        </p:nvSpPr>
        <p:spPr>
          <a:xfrm>
            <a:off x="2849807" y="4469075"/>
            <a:ext cx="12588385" cy="2887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Dart, how do you create a map with initial key-value pairs?</a:t>
            </a:r>
            <a:endParaRPr/>
          </a:p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A) Map&lt;String, int&gt; map = {'A', 1, 'B', 2};</a:t>
            </a:r>
            <a:endParaRPr/>
          </a:p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B) Map&lt;String, int&gt; map = {'A': 1, 'B': 2};</a:t>
            </a:r>
            <a:endParaRPr/>
          </a:p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C) Map&lt;String, int&gt; map = {'A' -&gt; 1, 'B' -&gt; 2};</a:t>
            </a:r>
            <a:endParaRPr/>
          </a:p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D) Map&lt;String, int&gt; map = ['A' =&gt; 1, 'B' =&gt; 2];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93" name="Google Shape;193;p6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94" name="Google Shape;194;p6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195" name="Google Shape;195;p6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6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6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198" name="Google Shape;198;p6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199" name="Google Shape;199;p6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200" name="Google Shape;200;p6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1" name="Google Shape;201;p6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quiz</a:t>
              </a:r>
              <a:endParaRPr/>
            </a:p>
          </p:txBody>
        </p:sp>
      </p:grpSp>
      <p:grpSp>
        <p:nvGrpSpPr>
          <p:cNvPr id="202" name="Google Shape;202;p6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203" name="Google Shape;203;p6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4" name="Google Shape;204;p6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205" name="Google Shape;205;p6"/>
          <p:cNvSpPr txBox="1"/>
          <p:nvPr/>
        </p:nvSpPr>
        <p:spPr>
          <a:xfrm>
            <a:off x="3140796" y="5284187"/>
            <a:ext cx="12588385" cy="1144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Answer:</a:t>
            </a:r>
            <a:endParaRPr/>
          </a:p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99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 B) Map&lt;String, int&gt; map = {'A': 1, 'B': 2};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11" name="Google Shape;211;p7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12" name="Google Shape;212;p7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13" name="Google Shape;213;p7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7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7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16" name="Google Shape;216;p7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217" name="Google Shape;217;p7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218" name="Google Shape;218;p7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9" name="Google Shape;219;p7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quiz</a:t>
              </a:r>
              <a:endParaRPr/>
            </a:p>
          </p:txBody>
        </p:sp>
      </p:grpSp>
      <p:grpSp>
        <p:nvGrpSpPr>
          <p:cNvPr id="220" name="Google Shape;220;p7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221" name="Google Shape;221;p7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2" name="Google Shape;222;p7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223" name="Google Shape;223;p7"/>
          <p:cNvSpPr txBox="1"/>
          <p:nvPr/>
        </p:nvSpPr>
        <p:spPr>
          <a:xfrm>
            <a:off x="2442833" y="4891211"/>
            <a:ext cx="13699405" cy="2971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best way to define a constructor in Dart?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A) Car(String make, String model) { this.make = make; this.model = model; }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B) Car(this.make, this.model);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C) constructor Car(String make, String model) { this.make = make; this.model = model; }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D) Car({String make, String model}) { this.make = make; this.model = model; }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29" name="Google Shape;229;p8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30" name="Google Shape;230;p8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31" name="Google Shape;231;p8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8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8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34" name="Google Shape;234;p8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235" name="Google Shape;235;p8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236" name="Google Shape;236;p8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7" name="Google Shape;237;p8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quiz</a:t>
              </a:r>
              <a:endParaRPr/>
            </a:p>
          </p:txBody>
        </p:sp>
      </p:grpSp>
      <p:grpSp>
        <p:nvGrpSpPr>
          <p:cNvPr id="238" name="Google Shape;238;p8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239" name="Google Shape;239;p8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0" name="Google Shape;240;p8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241" name="Google Shape;241;p8"/>
          <p:cNvSpPr txBox="1"/>
          <p:nvPr/>
        </p:nvSpPr>
        <p:spPr>
          <a:xfrm>
            <a:off x="5885225" y="5076825"/>
            <a:ext cx="6424199" cy="1208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Answer:</a:t>
            </a:r>
            <a:endParaRPr/>
          </a:p>
          <a:p>
            <a:pPr indent="0" lvl="0" marL="0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23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 B) Car(this.make, this.model);</a:t>
            </a:r>
            <a:endParaRPr/>
          </a:p>
        </p:txBody>
      </p:sp>
      <p:sp>
        <p:nvSpPr>
          <p:cNvPr id="242" name="Google Shape;242;p8"/>
          <p:cNvSpPr txBox="1"/>
          <p:nvPr/>
        </p:nvSpPr>
        <p:spPr>
          <a:xfrm>
            <a:off x="5590063" y="6733705"/>
            <a:ext cx="7651955" cy="749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59" u="none" cap="none" strike="noStrike">
                <a:solidFill>
                  <a:srgbClr val="0065B4"/>
                </a:solidFill>
                <a:latin typeface="Poppins"/>
                <a:ea typeface="Poppins"/>
                <a:cs typeface="Poppins"/>
                <a:sym typeface="Poppins"/>
              </a:rPr>
              <a:t> A is True , but B is the best practice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248" name="Google Shape;248;p9"/>
          <p:cNvSpPr/>
          <p:nvPr/>
        </p:nvSpPr>
        <p:spPr>
          <a:xfrm rot="-5400000">
            <a:off x="-4564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0" y="0"/>
                </a:moveTo>
                <a:lnTo>
                  <a:pt x="13716000" y="0"/>
                </a:lnTo>
                <a:lnTo>
                  <a:pt x="137160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49" name="Google Shape;249;p9"/>
          <p:cNvSpPr/>
          <p:nvPr/>
        </p:nvSpPr>
        <p:spPr>
          <a:xfrm rot="5400000">
            <a:off x="12565856" y="4564856"/>
            <a:ext cx="10287000" cy="1157287"/>
          </a:xfrm>
          <a:custGeom>
            <a:rect b="b" l="l" r="r" t="t"/>
            <a:pathLst>
              <a:path extrusionOk="0" h="1543050" w="13716000">
                <a:moveTo>
                  <a:pt x="13716000" y="1543050"/>
                </a:moveTo>
                <a:lnTo>
                  <a:pt x="0" y="1543050"/>
                </a:lnTo>
                <a:lnTo>
                  <a:pt x="0" y="0"/>
                </a:lnTo>
                <a:lnTo>
                  <a:pt x="13716000" y="0"/>
                </a:lnTo>
                <a:lnTo>
                  <a:pt x="13716000" y="154305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" l="0" r="0" t="-92"/>
            </a:stretch>
          </a:blipFill>
          <a:ln>
            <a:noFill/>
          </a:ln>
        </p:spPr>
      </p:sp>
      <p:sp>
        <p:nvSpPr>
          <p:cNvPr id="250" name="Google Shape;250;p9"/>
          <p:cNvSpPr/>
          <p:nvPr/>
        </p:nvSpPr>
        <p:spPr>
          <a:xfrm>
            <a:off x="2052412" y="3815085"/>
            <a:ext cx="14089826" cy="5170990"/>
          </a:xfrm>
          <a:custGeom>
            <a:rect b="b" l="l" r="r" t="t"/>
            <a:pathLst>
              <a:path extrusionOk="0" h="5170990" w="14089826">
                <a:moveTo>
                  <a:pt x="0" y="0"/>
                </a:moveTo>
                <a:lnTo>
                  <a:pt x="14089826" y="0"/>
                </a:lnTo>
                <a:lnTo>
                  <a:pt x="14089826" y="5170990"/>
                </a:lnTo>
                <a:lnTo>
                  <a:pt x="0" y="5170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9"/>
          <p:cNvSpPr/>
          <p:nvPr/>
        </p:nvSpPr>
        <p:spPr>
          <a:xfrm>
            <a:off x="5571167" y="2289413"/>
            <a:ext cx="7143834" cy="1423149"/>
          </a:xfrm>
          <a:custGeom>
            <a:rect b="b" l="l" r="r" t="t"/>
            <a:pathLst>
              <a:path extrusionOk="0" h="1423149" w="7143834">
                <a:moveTo>
                  <a:pt x="0" y="0"/>
                </a:moveTo>
                <a:lnTo>
                  <a:pt x="7143835" y="0"/>
                </a:lnTo>
                <a:lnTo>
                  <a:pt x="7143835" y="1423149"/>
                </a:lnTo>
                <a:lnTo>
                  <a:pt x="0" y="1423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9"/>
          <p:cNvSpPr/>
          <p:nvPr/>
        </p:nvSpPr>
        <p:spPr>
          <a:xfrm>
            <a:off x="2088564" y="1028700"/>
            <a:ext cx="1052232" cy="218338"/>
          </a:xfrm>
          <a:custGeom>
            <a:rect b="b" l="l" r="r" t="t"/>
            <a:pathLst>
              <a:path extrusionOk="0" h="218338" w="1052232">
                <a:moveTo>
                  <a:pt x="0" y="0"/>
                </a:moveTo>
                <a:lnTo>
                  <a:pt x="1052232" y="0"/>
                </a:lnTo>
                <a:lnTo>
                  <a:pt x="1052232" y="218338"/>
                </a:lnTo>
                <a:lnTo>
                  <a:pt x="0" y="21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9" r="-68" t="0"/>
            </a:stretch>
          </a:blipFill>
          <a:ln>
            <a:noFill/>
          </a:ln>
        </p:spPr>
      </p:sp>
      <p:sp>
        <p:nvSpPr>
          <p:cNvPr id="253" name="Google Shape;253;p9"/>
          <p:cNvSpPr/>
          <p:nvPr/>
        </p:nvSpPr>
        <p:spPr>
          <a:xfrm>
            <a:off x="1157288" y="298977"/>
            <a:ext cx="4139469" cy="560546"/>
          </a:xfrm>
          <a:custGeom>
            <a:rect b="b" l="l" r="r" t="t"/>
            <a:pathLst>
              <a:path extrusionOk="0" h="747395" w="5519293">
                <a:moveTo>
                  <a:pt x="0" y="0"/>
                </a:moveTo>
                <a:lnTo>
                  <a:pt x="5519293" y="0"/>
                </a:lnTo>
                <a:lnTo>
                  <a:pt x="5519293" y="747395"/>
                </a:lnTo>
                <a:lnTo>
                  <a:pt x="0" y="747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3" l="0" r="0" t="-303"/>
            </a:stretch>
          </a:blipFill>
          <a:ln>
            <a:noFill/>
          </a:ln>
        </p:spPr>
      </p:sp>
      <p:grpSp>
        <p:nvGrpSpPr>
          <p:cNvPr id="254" name="Google Shape;254;p9"/>
          <p:cNvGrpSpPr/>
          <p:nvPr/>
        </p:nvGrpSpPr>
        <p:grpSpPr>
          <a:xfrm rot="-102745">
            <a:off x="5970802" y="2532637"/>
            <a:ext cx="6343934" cy="915661"/>
            <a:chOff x="0" y="-85725"/>
            <a:chExt cx="8458579" cy="1220881"/>
          </a:xfrm>
        </p:grpSpPr>
        <p:sp>
          <p:nvSpPr>
            <p:cNvPr id="255" name="Google Shape;255;p9"/>
            <p:cNvSpPr/>
            <p:nvPr/>
          </p:nvSpPr>
          <p:spPr>
            <a:xfrm>
              <a:off x="0" y="0"/>
              <a:ext cx="8458579" cy="1135156"/>
            </a:xfrm>
            <a:custGeom>
              <a:rect b="b" l="l" r="r" t="t"/>
              <a:pathLst>
                <a:path extrusionOk="0" h="1135156" w="8458579">
                  <a:moveTo>
                    <a:pt x="0" y="0"/>
                  </a:moveTo>
                  <a:lnTo>
                    <a:pt x="8458579" y="0"/>
                  </a:lnTo>
                  <a:lnTo>
                    <a:pt x="8458579" y="1135156"/>
                  </a:lnTo>
                  <a:lnTo>
                    <a:pt x="0" y="113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6" name="Google Shape;256;p9"/>
            <p:cNvSpPr txBox="1"/>
            <p:nvPr/>
          </p:nvSpPr>
          <p:spPr>
            <a:xfrm>
              <a:off x="0" y="-85725"/>
              <a:ext cx="8458579" cy="1220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5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quiz</a:t>
              </a:r>
              <a:endParaRPr/>
            </a:p>
          </p:txBody>
        </p:sp>
      </p:grpSp>
      <p:grpSp>
        <p:nvGrpSpPr>
          <p:cNvPr id="257" name="Google Shape;257;p9"/>
          <p:cNvGrpSpPr/>
          <p:nvPr/>
        </p:nvGrpSpPr>
        <p:grpSpPr>
          <a:xfrm rot="5400000">
            <a:off x="15687401" y="5021637"/>
            <a:ext cx="4588669" cy="613887"/>
            <a:chOff x="0" y="-66675"/>
            <a:chExt cx="6118225" cy="818516"/>
          </a:xfrm>
        </p:grpSpPr>
        <p:sp>
          <p:nvSpPr>
            <p:cNvPr id="258" name="Google Shape;258;p9"/>
            <p:cNvSpPr/>
            <p:nvPr/>
          </p:nvSpPr>
          <p:spPr>
            <a:xfrm>
              <a:off x="0" y="0"/>
              <a:ext cx="6118225" cy="751841"/>
            </a:xfrm>
            <a:custGeom>
              <a:rect b="b" l="l" r="r" t="t"/>
              <a:pathLst>
                <a:path extrusionOk="0" h="751841" w="6118225">
                  <a:moveTo>
                    <a:pt x="0" y="0"/>
                  </a:moveTo>
                  <a:lnTo>
                    <a:pt x="6118225" y="0"/>
                  </a:lnTo>
                  <a:lnTo>
                    <a:pt x="6118225" y="751841"/>
                  </a:lnTo>
                  <a:lnTo>
                    <a:pt x="0" y="7518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9" name="Google Shape;259;p9"/>
            <p:cNvSpPr txBox="1"/>
            <p:nvPr/>
          </p:nvSpPr>
          <p:spPr>
            <a:xfrm>
              <a:off x="0" y="-66675"/>
              <a:ext cx="6118225" cy="818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98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S25' Training Sessions </a:t>
              </a:r>
              <a:endParaRPr/>
            </a:p>
          </p:txBody>
        </p:sp>
      </p:grpSp>
      <p:sp>
        <p:nvSpPr>
          <p:cNvPr id="260" name="Google Shape;260;p9"/>
          <p:cNvSpPr txBox="1"/>
          <p:nvPr/>
        </p:nvSpPr>
        <p:spPr>
          <a:xfrm>
            <a:off x="2180448" y="4903187"/>
            <a:ext cx="13833753" cy="2887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will happen if you try to add a duplicate value to a Set in Dart?</a:t>
            </a:r>
            <a:endParaRPr/>
          </a:p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A) It will allow the duplicate value.</a:t>
            </a:r>
            <a:endParaRPr/>
          </a:p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B) It will throw a runtime error.</a:t>
            </a:r>
            <a:endParaRPr/>
          </a:p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C) It will ignore the duplicate value.</a:t>
            </a:r>
            <a:endParaRPr/>
          </a:p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D) It will replace the existing value with the new one.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